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48" r:id="rId4"/>
  </p:sldMasterIdLst>
  <p:sldIdLst>
    <p:sldId id="256" r:id="rId5"/>
    <p:sldId id="257" r:id="rId6"/>
    <p:sldId id="263" r:id="rId7"/>
    <p:sldId id="328" r:id="rId8"/>
    <p:sldId id="271" r:id="rId9"/>
    <p:sldId id="262" r:id="rId10"/>
    <p:sldId id="329" r:id="rId11"/>
    <p:sldId id="321" r:id="rId12"/>
    <p:sldId id="265" r:id="rId13"/>
    <p:sldId id="333" r:id="rId14"/>
    <p:sldId id="322" r:id="rId15"/>
    <p:sldId id="261" r:id="rId16"/>
    <p:sldId id="323" r:id="rId17"/>
    <p:sldId id="339" r:id="rId18"/>
    <p:sldId id="266" r:id="rId19"/>
    <p:sldId id="268" r:id="rId20"/>
    <p:sldId id="324" r:id="rId21"/>
    <p:sldId id="280" r:id="rId22"/>
    <p:sldId id="325" r:id="rId23"/>
    <p:sldId id="292" r:id="rId24"/>
    <p:sldId id="334" r:id="rId25"/>
    <p:sldId id="335" r:id="rId26"/>
    <p:sldId id="336" r:id="rId27"/>
    <p:sldId id="337" r:id="rId28"/>
    <p:sldId id="272" r:id="rId29"/>
    <p:sldId id="295" r:id="rId30"/>
    <p:sldId id="327" r:id="rId31"/>
    <p:sldId id="326" r:id="rId32"/>
    <p:sldId id="284" r:id="rId33"/>
    <p:sldId id="288" r:id="rId34"/>
    <p:sldId id="338" r:id="rId35"/>
    <p:sldId id="319" r:id="rId36"/>
    <p:sldId id="32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E02811-70B6-4060-BAE6-3F53236B8474}" v="1" dt="2024-02-25T21:06:07.7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1EA41-CACF-4FE4-8A8E-AB0438888793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686D7EA-F4A9-4F9D-B7F1-36F4A917394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2800" b="1" i="0" dirty="0">
              <a:solidFill>
                <a:schemeClr val="tx1"/>
              </a:solidFill>
            </a:rPr>
            <a:t>Attendance &amp; Punctuality		10%</a:t>
          </a:r>
          <a:endParaRPr lang="en-US" sz="2800" dirty="0">
            <a:solidFill>
              <a:schemeClr val="tx1"/>
            </a:solidFill>
          </a:endParaRPr>
        </a:p>
      </dgm:t>
    </dgm:pt>
    <dgm:pt modelId="{810CFFD3-0971-475A-80FD-5B31A2633B91}" type="parTrans" cxnId="{317150A6-3BD9-421C-8A1E-1BF29D35D47B}">
      <dgm:prSet/>
      <dgm:spPr/>
      <dgm:t>
        <a:bodyPr/>
        <a:lstStyle/>
        <a:p>
          <a:endParaRPr lang="en-US"/>
        </a:p>
      </dgm:t>
    </dgm:pt>
    <dgm:pt modelId="{BC8B5F04-4D66-4A6E-8A50-16E92151BEF8}" type="sibTrans" cxnId="{317150A6-3BD9-421C-8A1E-1BF29D35D47B}">
      <dgm:prSet/>
      <dgm:spPr/>
      <dgm:t>
        <a:bodyPr/>
        <a:lstStyle/>
        <a:p>
          <a:endParaRPr lang="en-US"/>
        </a:p>
      </dgm:t>
    </dgm:pt>
    <dgm:pt modelId="{D6300CF8-724E-4758-8134-3E955A63EC57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sz="2800" b="1" i="0" dirty="0">
              <a:solidFill>
                <a:schemeClr val="tx1"/>
              </a:solidFill>
            </a:rPr>
            <a:t>Core Subjects</a:t>
          </a:r>
          <a:endParaRPr lang="en-US" sz="2800" dirty="0">
            <a:solidFill>
              <a:schemeClr val="tx1"/>
            </a:solidFill>
          </a:endParaRPr>
        </a:p>
      </dgm:t>
    </dgm:pt>
    <dgm:pt modelId="{CB3C343C-E957-46A7-BEFE-6911493E8A5F}" type="parTrans" cxnId="{17FBD142-4BC2-48D4-8DF0-F97828FCB3E5}">
      <dgm:prSet/>
      <dgm:spPr/>
      <dgm:t>
        <a:bodyPr/>
        <a:lstStyle/>
        <a:p>
          <a:endParaRPr lang="en-US"/>
        </a:p>
      </dgm:t>
    </dgm:pt>
    <dgm:pt modelId="{E5365F4C-BEFD-4FAB-89CA-6905371DC750}" type="sibTrans" cxnId="{17FBD142-4BC2-48D4-8DF0-F97828FCB3E5}">
      <dgm:prSet/>
      <dgm:spPr/>
      <dgm:t>
        <a:bodyPr/>
        <a:lstStyle/>
        <a:p>
          <a:endParaRPr lang="en-US"/>
        </a:p>
      </dgm:t>
    </dgm:pt>
    <dgm:pt modelId="{8379C6DC-085F-424A-81DC-F2C3ED11DC88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sz="2800" b="1" i="0" dirty="0">
              <a:solidFill>
                <a:schemeClr val="tx1"/>
              </a:solidFill>
            </a:rPr>
            <a:t>Option Subjects </a:t>
          </a:r>
          <a:r>
            <a:rPr lang="en-GB" sz="2800" b="1" i="0" dirty="0"/>
            <a:t>			</a:t>
          </a:r>
          <a:r>
            <a:rPr lang="en-GB" sz="2800" b="1" i="0" dirty="0">
              <a:solidFill>
                <a:schemeClr val="tx1"/>
              </a:solidFill>
            </a:rPr>
            <a:t>50% </a:t>
          </a:r>
          <a:endParaRPr lang="en-US" sz="2800" dirty="0">
            <a:solidFill>
              <a:schemeClr val="tx1"/>
            </a:solidFill>
          </a:endParaRPr>
        </a:p>
      </dgm:t>
    </dgm:pt>
    <dgm:pt modelId="{67C9486E-3E99-4A59-B8EF-0641DEECAB37}" type="parTrans" cxnId="{9C110BE7-DBB2-452A-9D80-DD1DA9211642}">
      <dgm:prSet/>
      <dgm:spPr/>
      <dgm:t>
        <a:bodyPr/>
        <a:lstStyle/>
        <a:p>
          <a:endParaRPr lang="en-US"/>
        </a:p>
      </dgm:t>
    </dgm:pt>
    <dgm:pt modelId="{6DDFF757-57EE-4CED-B8C6-44993F01CC0B}" type="sibTrans" cxnId="{9C110BE7-DBB2-452A-9D80-DD1DA9211642}">
      <dgm:prSet/>
      <dgm:spPr/>
      <dgm:t>
        <a:bodyPr/>
        <a:lstStyle/>
        <a:p>
          <a:endParaRPr lang="en-US"/>
        </a:p>
      </dgm:t>
    </dgm:pt>
    <dgm:pt modelId="{54183F30-91DC-4078-9557-59B5FE606130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sz="2800" b="1" i="0" dirty="0">
              <a:solidFill>
                <a:schemeClr val="tx1"/>
              </a:solidFill>
            </a:rPr>
            <a:t>TY Modules </a:t>
          </a:r>
          <a:endParaRPr lang="en-US" sz="2800" dirty="0">
            <a:solidFill>
              <a:schemeClr val="tx1"/>
            </a:solidFill>
          </a:endParaRPr>
        </a:p>
      </dgm:t>
    </dgm:pt>
    <dgm:pt modelId="{833BED63-E19B-4565-97B6-4F5D785BE70B}" type="parTrans" cxnId="{E25EE076-5981-4518-A3C3-E74BF3032319}">
      <dgm:prSet/>
      <dgm:spPr/>
      <dgm:t>
        <a:bodyPr/>
        <a:lstStyle/>
        <a:p>
          <a:endParaRPr lang="en-US"/>
        </a:p>
      </dgm:t>
    </dgm:pt>
    <dgm:pt modelId="{7818B668-4E9D-4D4D-97D0-090099615009}" type="sibTrans" cxnId="{E25EE076-5981-4518-A3C3-E74BF3032319}">
      <dgm:prSet/>
      <dgm:spPr/>
      <dgm:t>
        <a:bodyPr/>
        <a:lstStyle/>
        <a:p>
          <a:endParaRPr lang="en-US"/>
        </a:p>
      </dgm:t>
    </dgm:pt>
    <dgm:pt modelId="{CB0530BC-A396-44F0-9CA0-FD5D4E642F9E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sz="2800" b="1" i="0" dirty="0">
              <a:solidFill>
                <a:schemeClr val="tx1"/>
              </a:solidFill>
            </a:rPr>
            <a:t>Work Experience 		10%</a:t>
          </a:r>
          <a:endParaRPr lang="en-US" sz="2800" dirty="0">
            <a:solidFill>
              <a:schemeClr val="tx1"/>
            </a:solidFill>
          </a:endParaRPr>
        </a:p>
      </dgm:t>
    </dgm:pt>
    <dgm:pt modelId="{7B2AF83A-2D53-4A23-A122-3D8353A78F5B}" type="parTrans" cxnId="{8F359DCE-90BE-441F-87FD-300EB38D5648}">
      <dgm:prSet/>
      <dgm:spPr/>
      <dgm:t>
        <a:bodyPr/>
        <a:lstStyle/>
        <a:p>
          <a:endParaRPr lang="en-US"/>
        </a:p>
      </dgm:t>
    </dgm:pt>
    <dgm:pt modelId="{E01EC5EB-35DB-467E-8A6D-B87AFEC63F16}" type="sibTrans" cxnId="{8F359DCE-90BE-441F-87FD-300EB38D5648}">
      <dgm:prSet/>
      <dgm:spPr/>
      <dgm:t>
        <a:bodyPr/>
        <a:lstStyle/>
        <a:p>
          <a:endParaRPr lang="en-US"/>
        </a:p>
      </dgm:t>
    </dgm:pt>
    <dgm:pt modelId="{5194423A-09AC-439B-9C74-5693E567D5B1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2800" b="1" i="0" dirty="0">
              <a:solidFill>
                <a:schemeClr val="tx1"/>
              </a:solidFill>
            </a:rPr>
            <a:t>E-Portfolio</a:t>
          </a:r>
          <a:endParaRPr lang="en-US" sz="2800" dirty="0">
            <a:solidFill>
              <a:schemeClr val="tx1"/>
            </a:solidFill>
          </a:endParaRPr>
        </a:p>
      </dgm:t>
    </dgm:pt>
    <dgm:pt modelId="{9802B563-22F5-4E06-AE4D-17D0E24D1AF3}" type="parTrans" cxnId="{B086CE65-0A96-42F3-8D0B-DBC0F630419F}">
      <dgm:prSet/>
      <dgm:spPr/>
      <dgm:t>
        <a:bodyPr/>
        <a:lstStyle/>
        <a:p>
          <a:endParaRPr lang="en-US"/>
        </a:p>
      </dgm:t>
    </dgm:pt>
    <dgm:pt modelId="{8BAA9729-1FA7-48A2-8E23-53749D7DA0F1}" type="sibTrans" cxnId="{B086CE65-0A96-42F3-8D0B-DBC0F630419F}">
      <dgm:prSet/>
      <dgm:spPr/>
      <dgm:t>
        <a:bodyPr/>
        <a:lstStyle/>
        <a:p>
          <a:endParaRPr lang="en-US"/>
        </a:p>
      </dgm:t>
    </dgm:pt>
    <dgm:pt modelId="{ED442E9A-BEB2-4741-AD9F-9A806A2F1201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2800" b="1" i="0" dirty="0">
              <a:solidFill>
                <a:schemeClr val="tx1"/>
              </a:solidFill>
            </a:rPr>
            <a:t>Extra Curricular Involvement 	</a:t>
          </a:r>
          <a:r>
            <a:rPr lang="en-GB" sz="2800" b="1" i="0" u="none" dirty="0">
              <a:solidFill>
                <a:schemeClr val="tx1"/>
              </a:solidFill>
            </a:rPr>
            <a:t>30%</a:t>
          </a:r>
          <a:endParaRPr lang="en-US" sz="2800" u="none" dirty="0">
            <a:solidFill>
              <a:schemeClr val="tx1"/>
            </a:solidFill>
          </a:endParaRPr>
        </a:p>
      </dgm:t>
    </dgm:pt>
    <dgm:pt modelId="{E8D715EF-8745-4DFB-8E65-BF07AB3A7F25}" type="parTrans" cxnId="{E4BD173E-6F3D-4FAD-A57B-F62F1A3AC6A5}">
      <dgm:prSet/>
      <dgm:spPr/>
      <dgm:t>
        <a:bodyPr/>
        <a:lstStyle/>
        <a:p>
          <a:endParaRPr lang="en-US"/>
        </a:p>
      </dgm:t>
    </dgm:pt>
    <dgm:pt modelId="{6480C350-A154-4935-9439-459C534DF5D4}" type="sibTrans" cxnId="{E4BD173E-6F3D-4FAD-A57B-F62F1A3AC6A5}">
      <dgm:prSet/>
      <dgm:spPr/>
      <dgm:t>
        <a:bodyPr/>
        <a:lstStyle/>
        <a:p>
          <a:endParaRPr lang="en-US"/>
        </a:p>
      </dgm:t>
    </dgm:pt>
    <dgm:pt modelId="{C4FCFEFD-C18D-4602-A8C1-1A921DD1801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2800" b="1" i="0" u="none" dirty="0">
              <a:solidFill>
                <a:schemeClr val="tx1"/>
              </a:solidFill>
            </a:rPr>
            <a:t>Final Interview &amp; CV	</a:t>
          </a:r>
          <a:endParaRPr lang="en-US" sz="2800" u="none" dirty="0">
            <a:solidFill>
              <a:schemeClr val="tx1"/>
            </a:solidFill>
          </a:endParaRPr>
        </a:p>
      </dgm:t>
    </dgm:pt>
    <dgm:pt modelId="{FE3B7979-7F1D-47D5-ACB6-7110A25FC24D}" type="parTrans" cxnId="{C5CFE935-5237-41C3-BE57-EB0AA50E1D51}">
      <dgm:prSet/>
      <dgm:spPr/>
      <dgm:t>
        <a:bodyPr/>
        <a:lstStyle/>
        <a:p>
          <a:endParaRPr lang="en-US"/>
        </a:p>
      </dgm:t>
    </dgm:pt>
    <dgm:pt modelId="{D39F09F9-0386-4178-AF86-918E25B52F9B}" type="sibTrans" cxnId="{C5CFE935-5237-41C3-BE57-EB0AA50E1D51}">
      <dgm:prSet/>
      <dgm:spPr/>
      <dgm:t>
        <a:bodyPr/>
        <a:lstStyle/>
        <a:p>
          <a:endParaRPr lang="en-US"/>
        </a:p>
      </dgm:t>
    </dgm:pt>
    <dgm:pt modelId="{D89265F8-F426-4919-BB48-73BB4F06378A}">
      <dgm:prSet custT="1"/>
      <dgm:spPr/>
      <dgm:t>
        <a:bodyPr/>
        <a:lstStyle/>
        <a:p>
          <a:r>
            <a:rPr lang="en-GB" sz="2800" b="1" i="0" u="sng" dirty="0">
              <a:highlight>
                <a:srgbClr val="FFFF00"/>
              </a:highlight>
            </a:rPr>
            <a:t>Total 				100%</a:t>
          </a:r>
          <a:endParaRPr lang="en-US" sz="2800" u="sng" dirty="0">
            <a:highlight>
              <a:srgbClr val="FFFF00"/>
            </a:highlight>
          </a:endParaRPr>
        </a:p>
      </dgm:t>
    </dgm:pt>
    <dgm:pt modelId="{EA51A9E3-B9BE-4128-B585-47D7646C5D4F}" type="parTrans" cxnId="{095A76BD-4BFE-46DF-9F05-FD59349E07C9}">
      <dgm:prSet/>
      <dgm:spPr/>
      <dgm:t>
        <a:bodyPr/>
        <a:lstStyle/>
        <a:p>
          <a:endParaRPr lang="en-US"/>
        </a:p>
      </dgm:t>
    </dgm:pt>
    <dgm:pt modelId="{30CFB506-8DC7-4F48-A548-E498830B9FA1}" type="sibTrans" cxnId="{095A76BD-4BFE-46DF-9F05-FD59349E07C9}">
      <dgm:prSet/>
      <dgm:spPr/>
      <dgm:t>
        <a:bodyPr/>
        <a:lstStyle/>
        <a:p>
          <a:endParaRPr lang="en-US"/>
        </a:p>
      </dgm:t>
    </dgm:pt>
    <dgm:pt modelId="{27437474-48DB-4273-8FBB-29D534A3EFBE}" type="pres">
      <dgm:prSet presAssocID="{4701EA41-CACF-4FE4-8A8E-AB0438888793}" presName="linear" presStyleCnt="0">
        <dgm:presLayoutVars>
          <dgm:animLvl val="lvl"/>
          <dgm:resizeHandles val="exact"/>
        </dgm:presLayoutVars>
      </dgm:prSet>
      <dgm:spPr/>
    </dgm:pt>
    <dgm:pt modelId="{76140EA7-6BBF-4469-A3AB-15E88D5A500B}" type="pres">
      <dgm:prSet presAssocID="{F686D7EA-F4A9-4F9D-B7F1-36F4A917394B}" presName="parentText" presStyleLbl="node1" presStyleIdx="0" presStyleCnt="8" custLinFactY="-4110" custLinFactNeighborX="-799" custLinFactNeighborY="-100000">
        <dgm:presLayoutVars>
          <dgm:chMax val="0"/>
          <dgm:bulletEnabled val="1"/>
        </dgm:presLayoutVars>
      </dgm:prSet>
      <dgm:spPr/>
    </dgm:pt>
    <dgm:pt modelId="{5A4D5785-7E52-4A45-9F34-213ABB8E90CB}" type="pres">
      <dgm:prSet presAssocID="{BC8B5F04-4D66-4A6E-8A50-16E92151BEF8}" presName="spacer" presStyleCnt="0"/>
      <dgm:spPr/>
    </dgm:pt>
    <dgm:pt modelId="{5A60F1B5-8A67-40E4-A3AE-A5D7D63FE5A5}" type="pres">
      <dgm:prSet presAssocID="{D6300CF8-724E-4758-8134-3E955A63EC5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1AD7AE9C-52F5-4CA4-8C56-4F4AD600F61A}" type="pres">
      <dgm:prSet presAssocID="{E5365F4C-BEFD-4FAB-89CA-6905371DC750}" presName="spacer" presStyleCnt="0"/>
      <dgm:spPr/>
    </dgm:pt>
    <dgm:pt modelId="{C2BA8DEF-7FDF-42E7-A45F-B0AE55270624}" type="pres">
      <dgm:prSet presAssocID="{8379C6DC-085F-424A-81DC-F2C3ED11DC8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5E4B4E43-90FA-41D6-AB4A-E20D06557433}" type="pres">
      <dgm:prSet presAssocID="{6DDFF757-57EE-4CED-B8C6-44993F01CC0B}" presName="spacer" presStyleCnt="0"/>
      <dgm:spPr/>
    </dgm:pt>
    <dgm:pt modelId="{9A1EBEA4-1913-4DB5-94E4-897B69B49F73}" type="pres">
      <dgm:prSet presAssocID="{54183F30-91DC-4078-9557-59B5FE60613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2C4B880C-C359-4D69-969C-AC1C77C5BF71}" type="pres">
      <dgm:prSet presAssocID="{7818B668-4E9D-4D4D-97D0-090099615009}" presName="spacer" presStyleCnt="0"/>
      <dgm:spPr/>
    </dgm:pt>
    <dgm:pt modelId="{9E91B11E-B8AC-404F-9EFF-645964C1AA28}" type="pres">
      <dgm:prSet presAssocID="{CB0530BC-A396-44F0-9CA0-FD5D4E642F9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472383B-EF67-4A0B-9976-A768C90C23F7}" type="pres">
      <dgm:prSet presAssocID="{E01EC5EB-35DB-467E-8A6D-B87AFEC63F16}" presName="spacer" presStyleCnt="0"/>
      <dgm:spPr/>
    </dgm:pt>
    <dgm:pt modelId="{3CD3CCE9-8DF5-4034-AD9D-108F7FF523E4}" type="pres">
      <dgm:prSet presAssocID="{5194423A-09AC-439B-9C74-5693E567D5B1}" presName="parentText" presStyleLbl="node1" presStyleIdx="5" presStyleCnt="8" custLinFactNeighborX="397" custLinFactNeighborY="-63313">
        <dgm:presLayoutVars>
          <dgm:chMax val="0"/>
          <dgm:bulletEnabled val="1"/>
        </dgm:presLayoutVars>
      </dgm:prSet>
      <dgm:spPr/>
    </dgm:pt>
    <dgm:pt modelId="{70B1F90F-1B96-4704-A6D1-0D7696F8DE1C}" type="pres">
      <dgm:prSet presAssocID="{8BAA9729-1FA7-48A2-8E23-53749D7DA0F1}" presName="spacer" presStyleCnt="0"/>
      <dgm:spPr/>
    </dgm:pt>
    <dgm:pt modelId="{98716E37-6F49-43F7-9D69-E45E2BF24593}" type="pres">
      <dgm:prSet presAssocID="{ED442E9A-BEB2-4741-AD9F-9A806A2F1201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0EFDA480-1BAF-449D-BC0D-8747F0C4E7BF}" type="pres">
      <dgm:prSet presAssocID="{6480C350-A154-4935-9439-459C534DF5D4}" presName="spacer" presStyleCnt="0"/>
      <dgm:spPr/>
    </dgm:pt>
    <dgm:pt modelId="{F3D2DC90-8963-425E-831D-9E9D6B8B6625}" type="pres">
      <dgm:prSet presAssocID="{C4FCFEFD-C18D-4602-A8C1-1A921DD18016}" presName="parentText" presStyleLbl="node1" presStyleIdx="7" presStyleCnt="8" custLinFactNeighborX="-1850" custLinFactNeighborY="1280">
        <dgm:presLayoutVars>
          <dgm:chMax val="0"/>
          <dgm:bulletEnabled val="1"/>
        </dgm:presLayoutVars>
      </dgm:prSet>
      <dgm:spPr/>
    </dgm:pt>
    <dgm:pt modelId="{C9326F71-48F3-40FD-B618-3075B6AF875C}" type="pres">
      <dgm:prSet presAssocID="{C4FCFEFD-C18D-4602-A8C1-1A921DD18016}" presName="childText" presStyleLbl="revTx" presStyleIdx="0" presStyleCnt="1" custScaleY="161575">
        <dgm:presLayoutVars>
          <dgm:bulletEnabled val="1"/>
        </dgm:presLayoutVars>
      </dgm:prSet>
      <dgm:spPr/>
    </dgm:pt>
  </dgm:ptLst>
  <dgm:cxnLst>
    <dgm:cxn modelId="{6ACDDC12-7670-44A6-9F9F-A4506C837F45}" type="presOf" srcId="{ED442E9A-BEB2-4741-AD9F-9A806A2F1201}" destId="{98716E37-6F49-43F7-9D69-E45E2BF24593}" srcOrd="0" destOrd="0" presId="urn:microsoft.com/office/officeart/2005/8/layout/vList2"/>
    <dgm:cxn modelId="{E88D6129-F65F-4E76-977C-564F35FDFFF4}" type="presOf" srcId="{D6300CF8-724E-4758-8134-3E955A63EC57}" destId="{5A60F1B5-8A67-40E4-A3AE-A5D7D63FE5A5}" srcOrd="0" destOrd="0" presId="urn:microsoft.com/office/officeart/2005/8/layout/vList2"/>
    <dgm:cxn modelId="{C5CFE935-5237-41C3-BE57-EB0AA50E1D51}" srcId="{4701EA41-CACF-4FE4-8A8E-AB0438888793}" destId="{C4FCFEFD-C18D-4602-A8C1-1A921DD18016}" srcOrd="7" destOrd="0" parTransId="{FE3B7979-7F1D-47D5-ACB6-7110A25FC24D}" sibTransId="{D39F09F9-0386-4178-AF86-918E25B52F9B}"/>
    <dgm:cxn modelId="{E4BD173E-6F3D-4FAD-A57B-F62F1A3AC6A5}" srcId="{4701EA41-CACF-4FE4-8A8E-AB0438888793}" destId="{ED442E9A-BEB2-4741-AD9F-9A806A2F1201}" srcOrd="6" destOrd="0" parTransId="{E8D715EF-8745-4DFB-8E65-BF07AB3A7F25}" sibTransId="{6480C350-A154-4935-9439-459C534DF5D4}"/>
    <dgm:cxn modelId="{17FBD142-4BC2-48D4-8DF0-F97828FCB3E5}" srcId="{4701EA41-CACF-4FE4-8A8E-AB0438888793}" destId="{D6300CF8-724E-4758-8134-3E955A63EC57}" srcOrd="1" destOrd="0" parTransId="{CB3C343C-E957-46A7-BEFE-6911493E8A5F}" sibTransId="{E5365F4C-BEFD-4FAB-89CA-6905371DC750}"/>
    <dgm:cxn modelId="{B086CE65-0A96-42F3-8D0B-DBC0F630419F}" srcId="{4701EA41-CACF-4FE4-8A8E-AB0438888793}" destId="{5194423A-09AC-439B-9C74-5693E567D5B1}" srcOrd="5" destOrd="0" parTransId="{9802B563-22F5-4E06-AE4D-17D0E24D1AF3}" sibTransId="{8BAA9729-1FA7-48A2-8E23-53749D7DA0F1}"/>
    <dgm:cxn modelId="{E25EE076-5981-4518-A3C3-E74BF3032319}" srcId="{4701EA41-CACF-4FE4-8A8E-AB0438888793}" destId="{54183F30-91DC-4078-9557-59B5FE606130}" srcOrd="3" destOrd="0" parTransId="{833BED63-E19B-4565-97B6-4F5D785BE70B}" sibTransId="{7818B668-4E9D-4D4D-97D0-090099615009}"/>
    <dgm:cxn modelId="{135F1758-E9C4-4CA3-9C45-4DA975C8BD15}" type="presOf" srcId="{F686D7EA-F4A9-4F9D-B7F1-36F4A917394B}" destId="{76140EA7-6BBF-4469-A3AB-15E88D5A500B}" srcOrd="0" destOrd="0" presId="urn:microsoft.com/office/officeart/2005/8/layout/vList2"/>
    <dgm:cxn modelId="{078BC759-AB90-4039-9706-21F817304EF8}" type="presOf" srcId="{C4FCFEFD-C18D-4602-A8C1-1A921DD18016}" destId="{F3D2DC90-8963-425E-831D-9E9D6B8B6625}" srcOrd="0" destOrd="0" presId="urn:microsoft.com/office/officeart/2005/8/layout/vList2"/>
    <dgm:cxn modelId="{ED8D0580-97D4-4F52-8859-C877A96F89DD}" type="presOf" srcId="{4701EA41-CACF-4FE4-8A8E-AB0438888793}" destId="{27437474-48DB-4273-8FBB-29D534A3EFBE}" srcOrd="0" destOrd="0" presId="urn:microsoft.com/office/officeart/2005/8/layout/vList2"/>
    <dgm:cxn modelId="{E3D21595-AFAB-4A89-84BD-A6FF040AA122}" type="presOf" srcId="{CB0530BC-A396-44F0-9CA0-FD5D4E642F9E}" destId="{9E91B11E-B8AC-404F-9EFF-645964C1AA28}" srcOrd="0" destOrd="0" presId="urn:microsoft.com/office/officeart/2005/8/layout/vList2"/>
    <dgm:cxn modelId="{317150A6-3BD9-421C-8A1E-1BF29D35D47B}" srcId="{4701EA41-CACF-4FE4-8A8E-AB0438888793}" destId="{F686D7EA-F4A9-4F9D-B7F1-36F4A917394B}" srcOrd="0" destOrd="0" parTransId="{810CFFD3-0971-475A-80FD-5B31A2633B91}" sibTransId="{BC8B5F04-4D66-4A6E-8A50-16E92151BEF8}"/>
    <dgm:cxn modelId="{0C4B33A8-A4EB-4801-82BA-1A6D53C8FA27}" type="presOf" srcId="{8379C6DC-085F-424A-81DC-F2C3ED11DC88}" destId="{C2BA8DEF-7FDF-42E7-A45F-B0AE55270624}" srcOrd="0" destOrd="0" presId="urn:microsoft.com/office/officeart/2005/8/layout/vList2"/>
    <dgm:cxn modelId="{A8AC89B1-6C85-43CA-8344-3702F36D0B15}" type="presOf" srcId="{54183F30-91DC-4078-9557-59B5FE606130}" destId="{9A1EBEA4-1913-4DB5-94E4-897B69B49F73}" srcOrd="0" destOrd="0" presId="urn:microsoft.com/office/officeart/2005/8/layout/vList2"/>
    <dgm:cxn modelId="{095A76BD-4BFE-46DF-9F05-FD59349E07C9}" srcId="{C4FCFEFD-C18D-4602-A8C1-1A921DD18016}" destId="{D89265F8-F426-4919-BB48-73BB4F06378A}" srcOrd="0" destOrd="0" parTransId="{EA51A9E3-B9BE-4128-B585-47D7646C5D4F}" sibTransId="{30CFB506-8DC7-4F48-A548-E498830B9FA1}"/>
    <dgm:cxn modelId="{8F359DCE-90BE-441F-87FD-300EB38D5648}" srcId="{4701EA41-CACF-4FE4-8A8E-AB0438888793}" destId="{CB0530BC-A396-44F0-9CA0-FD5D4E642F9E}" srcOrd="4" destOrd="0" parTransId="{7B2AF83A-2D53-4A23-A122-3D8353A78F5B}" sibTransId="{E01EC5EB-35DB-467E-8A6D-B87AFEC63F16}"/>
    <dgm:cxn modelId="{B430B4E6-2538-494A-8309-3FC9A198F50D}" type="presOf" srcId="{D89265F8-F426-4919-BB48-73BB4F06378A}" destId="{C9326F71-48F3-40FD-B618-3075B6AF875C}" srcOrd="0" destOrd="0" presId="urn:microsoft.com/office/officeart/2005/8/layout/vList2"/>
    <dgm:cxn modelId="{9C110BE7-DBB2-452A-9D80-DD1DA9211642}" srcId="{4701EA41-CACF-4FE4-8A8E-AB0438888793}" destId="{8379C6DC-085F-424A-81DC-F2C3ED11DC88}" srcOrd="2" destOrd="0" parTransId="{67C9486E-3E99-4A59-B8EF-0641DEECAB37}" sibTransId="{6DDFF757-57EE-4CED-B8C6-44993F01CC0B}"/>
    <dgm:cxn modelId="{A494B9E7-DAD9-4079-8E2F-87B51047DCC5}" type="presOf" srcId="{5194423A-09AC-439B-9C74-5693E567D5B1}" destId="{3CD3CCE9-8DF5-4034-AD9D-108F7FF523E4}" srcOrd="0" destOrd="0" presId="urn:microsoft.com/office/officeart/2005/8/layout/vList2"/>
    <dgm:cxn modelId="{B834B97E-9AEB-4625-96EB-A54C2EBA8BFE}" type="presParOf" srcId="{27437474-48DB-4273-8FBB-29D534A3EFBE}" destId="{76140EA7-6BBF-4469-A3AB-15E88D5A500B}" srcOrd="0" destOrd="0" presId="urn:microsoft.com/office/officeart/2005/8/layout/vList2"/>
    <dgm:cxn modelId="{92518696-3B08-42AD-BEC7-2A2A6A5A4BE0}" type="presParOf" srcId="{27437474-48DB-4273-8FBB-29D534A3EFBE}" destId="{5A4D5785-7E52-4A45-9F34-213ABB8E90CB}" srcOrd="1" destOrd="0" presId="urn:microsoft.com/office/officeart/2005/8/layout/vList2"/>
    <dgm:cxn modelId="{7B5C5A72-FC44-4BD6-A29B-AFC0CBD6DEA0}" type="presParOf" srcId="{27437474-48DB-4273-8FBB-29D534A3EFBE}" destId="{5A60F1B5-8A67-40E4-A3AE-A5D7D63FE5A5}" srcOrd="2" destOrd="0" presId="urn:microsoft.com/office/officeart/2005/8/layout/vList2"/>
    <dgm:cxn modelId="{C22E8919-EDDC-43F3-9C76-F36A7EE7ECAE}" type="presParOf" srcId="{27437474-48DB-4273-8FBB-29D534A3EFBE}" destId="{1AD7AE9C-52F5-4CA4-8C56-4F4AD600F61A}" srcOrd="3" destOrd="0" presId="urn:microsoft.com/office/officeart/2005/8/layout/vList2"/>
    <dgm:cxn modelId="{3A723E15-2938-4549-9B05-B329AA6B4287}" type="presParOf" srcId="{27437474-48DB-4273-8FBB-29D534A3EFBE}" destId="{C2BA8DEF-7FDF-42E7-A45F-B0AE55270624}" srcOrd="4" destOrd="0" presId="urn:microsoft.com/office/officeart/2005/8/layout/vList2"/>
    <dgm:cxn modelId="{C432665F-1ADF-47B1-9BC2-36A40188BC17}" type="presParOf" srcId="{27437474-48DB-4273-8FBB-29D534A3EFBE}" destId="{5E4B4E43-90FA-41D6-AB4A-E20D06557433}" srcOrd="5" destOrd="0" presId="urn:microsoft.com/office/officeart/2005/8/layout/vList2"/>
    <dgm:cxn modelId="{A61F50DC-AB55-4868-A4E5-AF1FBFCC48F6}" type="presParOf" srcId="{27437474-48DB-4273-8FBB-29D534A3EFBE}" destId="{9A1EBEA4-1913-4DB5-94E4-897B69B49F73}" srcOrd="6" destOrd="0" presId="urn:microsoft.com/office/officeart/2005/8/layout/vList2"/>
    <dgm:cxn modelId="{B376E371-5FD4-4A21-BC88-60B03C0D464A}" type="presParOf" srcId="{27437474-48DB-4273-8FBB-29D534A3EFBE}" destId="{2C4B880C-C359-4D69-969C-AC1C77C5BF71}" srcOrd="7" destOrd="0" presId="urn:microsoft.com/office/officeart/2005/8/layout/vList2"/>
    <dgm:cxn modelId="{220C3FA4-7C9D-4995-BE19-DC51503E64EF}" type="presParOf" srcId="{27437474-48DB-4273-8FBB-29D534A3EFBE}" destId="{9E91B11E-B8AC-404F-9EFF-645964C1AA28}" srcOrd="8" destOrd="0" presId="urn:microsoft.com/office/officeart/2005/8/layout/vList2"/>
    <dgm:cxn modelId="{DAFB55BD-F656-4ACE-9BD0-72FF9F39710E}" type="presParOf" srcId="{27437474-48DB-4273-8FBB-29D534A3EFBE}" destId="{E472383B-EF67-4A0B-9976-A768C90C23F7}" srcOrd="9" destOrd="0" presId="urn:microsoft.com/office/officeart/2005/8/layout/vList2"/>
    <dgm:cxn modelId="{F004D45B-B408-49C6-9614-35CCD3BEB885}" type="presParOf" srcId="{27437474-48DB-4273-8FBB-29D534A3EFBE}" destId="{3CD3CCE9-8DF5-4034-AD9D-108F7FF523E4}" srcOrd="10" destOrd="0" presId="urn:microsoft.com/office/officeart/2005/8/layout/vList2"/>
    <dgm:cxn modelId="{78811AB5-76DC-4F1C-99A7-E77072C1BBE9}" type="presParOf" srcId="{27437474-48DB-4273-8FBB-29D534A3EFBE}" destId="{70B1F90F-1B96-4704-A6D1-0D7696F8DE1C}" srcOrd="11" destOrd="0" presId="urn:microsoft.com/office/officeart/2005/8/layout/vList2"/>
    <dgm:cxn modelId="{C0F7C060-B97F-48CE-A246-6D5554B5063E}" type="presParOf" srcId="{27437474-48DB-4273-8FBB-29D534A3EFBE}" destId="{98716E37-6F49-43F7-9D69-E45E2BF24593}" srcOrd="12" destOrd="0" presId="urn:microsoft.com/office/officeart/2005/8/layout/vList2"/>
    <dgm:cxn modelId="{232C4637-1B23-4C2A-9F51-4EABFD9F129B}" type="presParOf" srcId="{27437474-48DB-4273-8FBB-29D534A3EFBE}" destId="{0EFDA480-1BAF-449D-BC0D-8747F0C4E7BF}" srcOrd="13" destOrd="0" presId="urn:microsoft.com/office/officeart/2005/8/layout/vList2"/>
    <dgm:cxn modelId="{1C50BEAE-CB29-4E10-8513-384E899C474B}" type="presParOf" srcId="{27437474-48DB-4273-8FBB-29D534A3EFBE}" destId="{F3D2DC90-8963-425E-831D-9E9D6B8B6625}" srcOrd="14" destOrd="0" presId="urn:microsoft.com/office/officeart/2005/8/layout/vList2"/>
    <dgm:cxn modelId="{E8979E07-24A8-4A8B-8828-897B2136662C}" type="presParOf" srcId="{27437474-48DB-4273-8FBB-29D534A3EFBE}" destId="{C9326F71-48F3-40FD-B618-3075B6AF875C}" srcOrd="1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01EA41-CACF-4FE4-8A8E-AB0438888793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686D7EA-F4A9-4F9D-B7F1-36F4A917394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2800" b="1" i="0" u="none" dirty="0"/>
            <a:t>Percentages 		Award</a:t>
          </a:r>
          <a:endParaRPr lang="en-GB" sz="2800" b="0" dirty="0"/>
        </a:p>
        <a:p>
          <a:endParaRPr lang="en-US" sz="2800" dirty="0">
            <a:solidFill>
              <a:schemeClr val="tx1"/>
            </a:solidFill>
          </a:endParaRPr>
        </a:p>
      </dgm:t>
    </dgm:pt>
    <dgm:pt modelId="{810CFFD3-0971-475A-80FD-5B31A2633B91}" type="parTrans" cxnId="{317150A6-3BD9-421C-8A1E-1BF29D35D47B}">
      <dgm:prSet/>
      <dgm:spPr/>
      <dgm:t>
        <a:bodyPr/>
        <a:lstStyle/>
        <a:p>
          <a:endParaRPr lang="en-US"/>
        </a:p>
      </dgm:t>
    </dgm:pt>
    <dgm:pt modelId="{BC8B5F04-4D66-4A6E-8A50-16E92151BEF8}" type="sibTrans" cxnId="{317150A6-3BD9-421C-8A1E-1BF29D35D47B}">
      <dgm:prSet/>
      <dgm:spPr/>
      <dgm:t>
        <a:bodyPr/>
        <a:lstStyle/>
        <a:p>
          <a:endParaRPr lang="en-US"/>
        </a:p>
      </dgm:t>
    </dgm:pt>
    <dgm:pt modelId="{4B42396B-7384-4E7A-949F-703999F76D1B}">
      <dgm:prSet custT="1"/>
      <dgm:spPr/>
      <dgm:t>
        <a:bodyPr/>
        <a:lstStyle/>
        <a:p>
          <a:r>
            <a:rPr lang="en-GB" sz="2800" b="0" i="0" u="none" dirty="0"/>
            <a:t>30 - 50% 		Pass</a:t>
          </a:r>
          <a:endParaRPr lang="en-GB" sz="2800" b="0" dirty="0"/>
        </a:p>
      </dgm:t>
    </dgm:pt>
    <dgm:pt modelId="{C7C9C3F4-D156-4993-BAEA-56A0C99AA2BF}" type="parTrans" cxnId="{6556F67E-7725-4169-AC36-E167980442C1}">
      <dgm:prSet/>
      <dgm:spPr/>
      <dgm:t>
        <a:bodyPr/>
        <a:lstStyle/>
        <a:p>
          <a:endParaRPr lang="en-GB"/>
        </a:p>
      </dgm:t>
    </dgm:pt>
    <dgm:pt modelId="{040AFBDC-6610-4826-A367-5A70924EBBF1}" type="sibTrans" cxnId="{6556F67E-7725-4169-AC36-E167980442C1}">
      <dgm:prSet/>
      <dgm:spPr/>
      <dgm:t>
        <a:bodyPr/>
        <a:lstStyle/>
        <a:p>
          <a:endParaRPr lang="en-GB"/>
        </a:p>
      </dgm:t>
    </dgm:pt>
    <dgm:pt modelId="{89323EB0-9B69-437C-8283-576CC0D06739}">
      <dgm:prSet custT="1"/>
      <dgm:spPr/>
      <dgm:t>
        <a:bodyPr/>
        <a:lstStyle/>
        <a:p>
          <a:r>
            <a:rPr lang="en-GB" sz="2800" b="0" i="0" u="none" dirty="0"/>
            <a:t>51 - 65% 		Merit</a:t>
          </a:r>
          <a:endParaRPr lang="en-US" sz="2800" dirty="0">
            <a:solidFill>
              <a:schemeClr val="tx1"/>
            </a:solidFill>
          </a:endParaRPr>
        </a:p>
      </dgm:t>
    </dgm:pt>
    <dgm:pt modelId="{E410ADEF-2A6A-47F0-9DCE-FBDF47C9F3F7}" type="parTrans" cxnId="{BCE41B7E-3F00-4064-BD67-DEE445E53FE6}">
      <dgm:prSet/>
      <dgm:spPr/>
      <dgm:t>
        <a:bodyPr/>
        <a:lstStyle/>
        <a:p>
          <a:endParaRPr lang="en-GB"/>
        </a:p>
      </dgm:t>
    </dgm:pt>
    <dgm:pt modelId="{DBFD194D-FB00-4B93-B4EA-BDA7A09FF8C4}" type="sibTrans" cxnId="{BCE41B7E-3F00-4064-BD67-DEE445E53FE6}">
      <dgm:prSet/>
      <dgm:spPr/>
      <dgm:t>
        <a:bodyPr/>
        <a:lstStyle/>
        <a:p>
          <a:endParaRPr lang="en-GB"/>
        </a:p>
      </dgm:t>
    </dgm:pt>
    <dgm:pt modelId="{59F12E8E-EE78-4945-8CC1-78E61F970E41}">
      <dgm:prSet custT="1"/>
      <dgm:spPr/>
      <dgm:t>
        <a:bodyPr/>
        <a:lstStyle/>
        <a:p>
          <a:r>
            <a:rPr lang="en-GB" sz="2800" b="0" i="0" u="none" dirty="0"/>
            <a:t>66 - 80% 		Higher Merit</a:t>
          </a:r>
          <a:endParaRPr lang="en-GB" sz="2800" b="0" dirty="0"/>
        </a:p>
      </dgm:t>
    </dgm:pt>
    <dgm:pt modelId="{C741E055-D394-4449-BA5B-7549DD18A29A}" type="parTrans" cxnId="{88B9FB06-7A14-45EA-87BC-9E1AD0A68556}">
      <dgm:prSet/>
      <dgm:spPr/>
      <dgm:t>
        <a:bodyPr/>
        <a:lstStyle/>
        <a:p>
          <a:endParaRPr lang="en-GB"/>
        </a:p>
      </dgm:t>
    </dgm:pt>
    <dgm:pt modelId="{29EC8B32-2E2D-4176-BB50-501A7C0D44BD}" type="sibTrans" cxnId="{88B9FB06-7A14-45EA-87BC-9E1AD0A68556}">
      <dgm:prSet/>
      <dgm:spPr/>
      <dgm:t>
        <a:bodyPr/>
        <a:lstStyle/>
        <a:p>
          <a:endParaRPr lang="en-GB"/>
        </a:p>
      </dgm:t>
    </dgm:pt>
    <dgm:pt modelId="{6800DC16-BE6F-42CC-8249-CCA2ADF9E5C9}">
      <dgm:prSet custT="1"/>
      <dgm:spPr/>
      <dgm:t>
        <a:bodyPr/>
        <a:lstStyle/>
        <a:p>
          <a:r>
            <a:rPr lang="en-GB" sz="2800" b="0" i="0" u="none" dirty="0"/>
            <a:t>81 - 100% 		Distinction</a:t>
          </a:r>
          <a:endParaRPr lang="en-GB" sz="2800" dirty="0"/>
        </a:p>
      </dgm:t>
    </dgm:pt>
    <dgm:pt modelId="{96D63A2A-FABB-48B1-B53F-083162BD783A}" type="parTrans" cxnId="{9D7180C5-9C7F-48A3-900A-A24EFE9FC135}">
      <dgm:prSet/>
      <dgm:spPr/>
      <dgm:t>
        <a:bodyPr/>
        <a:lstStyle/>
        <a:p>
          <a:endParaRPr lang="en-GB"/>
        </a:p>
      </dgm:t>
    </dgm:pt>
    <dgm:pt modelId="{0788B090-F6AE-4E3B-A5A8-A9EF6EDD6053}" type="sibTrans" cxnId="{9D7180C5-9C7F-48A3-900A-A24EFE9FC135}">
      <dgm:prSet/>
      <dgm:spPr/>
      <dgm:t>
        <a:bodyPr/>
        <a:lstStyle/>
        <a:p>
          <a:endParaRPr lang="en-GB"/>
        </a:p>
      </dgm:t>
    </dgm:pt>
    <dgm:pt modelId="{27437474-48DB-4273-8FBB-29D534A3EFBE}" type="pres">
      <dgm:prSet presAssocID="{4701EA41-CACF-4FE4-8A8E-AB0438888793}" presName="linear" presStyleCnt="0">
        <dgm:presLayoutVars>
          <dgm:animLvl val="lvl"/>
          <dgm:resizeHandles val="exact"/>
        </dgm:presLayoutVars>
      </dgm:prSet>
      <dgm:spPr/>
    </dgm:pt>
    <dgm:pt modelId="{76140EA7-6BBF-4469-A3AB-15E88D5A500B}" type="pres">
      <dgm:prSet presAssocID="{F686D7EA-F4A9-4F9D-B7F1-36F4A917394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A4D5785-7E52-4A45-9F34-213ABB8E90CB}" type="pres">
      <dgm:prSet presAssocID="{BC8B5F04-4D66-4A6E-8A50-16E92151BEF8}" presName="spacer" presStyleCnt="0"/>
      <dgm:spPr/>
    </dgm:pt>
    <dgm:pt modelId="{40A4BF27-F15B-4044-88FE-C42682EB980D}" type="pres">
      <dgm:prSet presAssocID="{6800DC16-BE6F-42CC-8249-CCA2ADF9E5C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B2B17A3-D493-40C6-9158-2F7F1706879F}" type="pres">
      <dgm:prSet presAssocID="{0788B090-F6AE-4E3B-A5A8-A9EF6EDD6053}" presName="spacer" presStyleCnt="0"/>
      <dgm:spPr/>
    </dgm:pt>
    <dgm:pt modelId="{C8E27DE1-FFE0-4AFB-96B4-B751BF2E493B}" type="pres">
      <dgm:prSet presAssocID="{59F12E8E-EE78-4945-8CC1-78E61F970E4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5A0439B-FFBC-4FBF-9DF5-727A28043F98}" type="pres">
      <dgm:prSet presAssocID="{29EC8B32-2E2D-4176-BB50-501A7C0D44BD}" presName="spacer" presStyleCnt="0"/>
      <dgm:spPr/>
    </dgm:pt>
    <dgm:pt modelId="{27A18153-C702-4ED4-8F7D-020E4E7D8CC7}" type="pres">
      <dgm:prSet presAssocID="{89323EB0-9B69-437C-8283-576CC0D0673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213D074-9B53-4D43-BDF1-2A9FE65153C1}" type="pres">
      <dgm:prSet presAssocID="{DBFD194D-FB00-4B93-B4EA-BDA7A09FF8C4}" presName="spacer" presStyleCnt="0"/>
      <dgm:spPr/>
    </dgm:pt>
    <dgm:pt modelId="{11D8962E-B737-47B0-ACE9-21B9C43204A4}" type="pres">
      <dgm:prSet presAssocID="{4B42396B-7384-4E7A-949F-703999F76D1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8B9FB06-7A14-45EA-87BC-9E1AD0A68556}" srcId="{4701EA41-CACF-4FE4-8A8E-AB0438888793}" destId="{59F12E8E-EE78-4945-8CC1-78E61F970E41}" srcOrd="2" destOrd="0" parTransId="{C741E055-D394-4449-BA5B-7549DD18A29A}" sibTransId="{29EC8B32-2E2D-4176-BB50-501A7C0D44BD}"/>
    <dgm:cxn modelId="{BD8D800E-3523-4CF7-94CC-72E3DCE9CC81}" type="presOf" srcId="{89323EB0-9B69-437C-8283-576CC0D06739}" destId="{27A18153-C702-4ED4-8F7D-020E4E7D8CC7}" srcOrd="0" destOrd="0" presId="urn:microsoft.com/office/officeart/2005/8/layout/vList2"/>
    <dgm:cxn modelId="{48F5052A-896E-40C7-9C26-C43F67A7A678}" type="presOf" srcId="{6800DC16-BE6F-42CC-8249-CCA2ADF9E5C9}" destId="{40A4BF27-F15B-4044-88FE-C42682EB980D}" srcOrd="0" destOrd="0" presId="urn:microsoft.com/office/officeart/2005/8/layout/vList2"/>
    <dgm:cxn modelId="{135F1758-E9C4-4CA3-9C45-4DA975C8BD15}" type="presOf" srcId="{F686D7EA-F4A9-4F9D-B7F1-36F4A917394B}" destId="{76140EA7-6BBF-4469-A3AB-15E88D5A500B}" srcOrd="0" destOrd="0" presId="urn:microsoft.com/office/officeart/2005/8/layout/vList2"/>
    <dgm:cxn modelId="{BCE41B7E-3F00-4064-BD67-DEE445E53FE6}" srcId="{4701EA41-CACF-4FE4-8A8E-AB0438888793}" destId="{89323EB0-9B69-437C-8283-576CC0D06739}" srcOrd="3" destOrd="0" parTransId="{E410ADEF-2A6A-47F0-9DCE-FBDF47C9F3F7}" sibTransId="{DBFD194D-FB00-4B93-B4EA-BDA7A09FF8C4}"/>
    <dgm:cxn modelId="{6556F67E-7725-4169-AC36-E167980442C1}" srcId="{4701EA41-CACF-4FE4-8A8E-AB0438888793}" destId="{4B42396B-7384-4E7A-949F-703999F76D1B}" srcOrd="4" destOrd="0" parTransId="{C7C9C3F4-D156-4993-BAEA-56A0C99AA2BF}" sibTransId="{040AFBDC-6610-4826-A367-5A70924EBBF1}"/>
    <dgm:cxn modelId="{ED8D0580-97D4-4F52-8859-C877A96F89DD}" type="presOf" srcId="{4701EA41-CACF-4FE4-8A8E-AB0438888793}" destId="{27437474-48DB-4273-8FBB-29D534A3EFBE}" srcOrd="0" destOrd="0" presId="urn:microsoft.com/office/officeart/2005/8/layout/vList2"/>
    <dgm:cxn modelId="{317150A6-3BD9-421C-8A1E-1BF29D35D47B}" srcId="{4701EA41-CACF-4FE4-8A8E-AB0438888793}" destId="{F686D7EA-F4A9-4F9D-B7F1-36F4A917394B}" srcOrd="0" destOrd="0" parTransId="{810CFFD3-0971-475A-80FD-5B31A2633B91}" sibTransId="{BC8B5F04-4D66-4A6E-8A50-16E92151BEF8}"/>
    <dgm:cxn modelId="{F78763B4-65C2-46C7-9430-CF8BA63E57D5}" type="presOf" srcId="{59F12E8E-EE78-4945-8CC1-78E61F970E41}" destId="{C8E27DE1-FFE0-4AFB-96B4-B751BF2E493B}" srcOrd="0" destOrd="0" presId="urn:microsoft.com/office/officeart/2005/8/layout/vList2"/>
    <dgm:cxn modelId="{9D7180C5-9C7F-48A3-900A-A24EFE9FC135}" srcId="{4701EA41-CACF-4FE4-8A8E-AB0438888793}" destId="{6800DC16-BE6F-42CC-8249-CCA2ADF9E5C9}" srcOrd="1" destOrd="0" parTransId="{96D63A2A-FABB-48B1-B53F-083162BD783A}" sibTransId="{0788B090-F6AE-4E3B-A5A8-A9EF6EDD6053}"/>
    <dgm:cxn modelId="{3FAC18D4-0C2B-4C84-950C-CDAF0B047851}" type="presOf" srcId="{4B42396B-7384-4E7A-949F-703999F76D1B}" destId="{11D8962E-B737-47B0-ACE9-21B9C43204A4}" srcOrd="0" destOrd="0" presId="urn:microsoft.com/office/officeart/2005/8/layout/vList2"/>
    <dgm:cxn modelId="{B834B97E-9AEB-4625-96EB-A54C2EBA8BFE}" type="presParOf" srcId="{27437474-48DB-4273-8FBB-29D534A3EFBE}" destId="{76140EA7-6BBF-4469-A3AB-15E88D5A500B}" srcOrd="0" destOrd="0" presId="urn:microsoft.com/office/officeart/2005/8/layout/vList2"/>
    <dgm:cxn modelId="{92518696-3B08-42AD-BEC7-2A2A6A5A4BE0}" type="presParOf" srcId="{27437474-48DB-4273-8FBB-29D534A3EFBE}" destId="{5A4D5785-7E52-4A45-9F34-213ABB8E90CB}" srcOrd="1" destOrd="0" presId="urn:microsoft.com/office/officeart/2005/8/layout/vList2"/>
    <dgm:cxn modelId="{C05ED8A4-422A-4694-8AB8-282646258015}" type="presParOf" srcId="{27437474-48DB-4273-8FBB-29D534A3EFBE}" destId="{40A4BF27-F15B-4044-88FE-C42682EB980D}" srcOrd="2" destOrd="0" presId="urn:microsoft.com/office/officeart/2005/8/layout/vList2"/>
    <dgm:cxn modelId="{F6137496-C750-470C-9969-EFD79B9739D3}" type="presParOf" srcId="{27437474-48DB-4273-8FBB-29D534A3EFBE}" destId="{1B2B17A3-D493-40C6-9158-2F7F1706879F}" srcOrd="3" destOrd="0" presId="urn:microsoft.com/office/officeart/2005/8/layout/vList2"/>
    <dgm:cxn modelId="{1810D951-7C97-4C1D-BE28-45B7D9A529B7}" type="presParOf" srcId="{27437474-48DB-4273-8FBB-29D534A3EFBE}" destId="{C8E27DE1-FFE0-4AFB-96B4-B751BF2E493B}" srcOrd="4" destOrd="0" presId="urn:microsoft.com/office/officeart/2005/8/layout/vList2"/>
    <dgm:cxn modelId="{26FB0C68-9105-46CF-B241-C0BBF179A7B8}" type="presParOf" srcId="{27437474-48DB-4273-8FBB-29D534A3EFBE}" destId="{55A0439B-FFBC-4FBF-9DF5-727A28043F98}" srcOrd="5" destOrd="0" presId="urn:microsoft.com/office/officeart/2005/8/layout/vList2"/>
    <dgm:cxn modelId="{20898633-A23E-46DC-ACEB-FE91BB29A4D3}" type="presParOf" srcId="{27437474-48DB-4273-8FBB-29D534A3EFBE}" destId="{27A18153-C702-4ED4-8F7D-020E4E7D8CC7}" srcOrd="6" destOrd="0" presId="urn:microsoft.com/office/officeart/2005/8/layout/vList2"/>
    <dgm:cxn modelId="{596B073B-CC86-4DA4-AB0F-5CFF9BF030AD}" type="presParOf" srcId="{27437474-48DB-4273-8FBB-29D534A3EFBE}" destId="{E213D074-9B53-4D43-BDF1-2A9FE65153C1}" srcOrd="7" destOrd="0" presId="urn:microsoft.com/office/officeart/2005/8/layout/vList2"/>
    <dgm:cxn modelId="{8FD16107-E57A-446A-9FA7-C3970BFD74A0}" type="presParOf" srcId="{27437474-48DB-4273-8FBB-29D534A3EFBE}" destId="{11D8962E-B737-47B0-ACE9-21B9C43204A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8EE571-3D13-4015-8489-8BAA0448D371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2E062AE-5A79-44A5-8F4B-0EE904D42E2B}">
      <dgm:prSet phldrT="[Text]"/>
      <dgm:spPr/>
      <dgm:t>
        <a:bodyPr/>
        <a:lstStyle/>
        <a:p>
          <a:r>
            <a:rPr lang="en-GB" dirty="0">
              <a:solidFill>
                <a:schemeClr val="bg1"/>
              </a:solidFill>
              <a:highlight>
                <a:srgbClr val="FFFF00"/>
              </a:highlight>
            </a:rPr>
            <a:t>PARENT</a:t>
          </a:r>
        </a:p>
      </dgm:t>
    </dgm:pt>
    <dgm:pt modelId="{65480C3B-24D4-45E0-8C8B-7571F39FB716}" type="parTrans" cxnId="{B69EF2D0-3AC0-4455-9C02-2B151560276E}">
      <dgm:prSet/>
      <dgm:spPr/>
      <dgm:t>
        <a:bodyPr/>
        <a:lstStyle/>
        <a:p>
          <a:endParaRPr lang="en-GB"/>
        </a:p>
      </dgm:t>
    </dgm:pt>
    <dgm:pt modelId="{4DA4A1D5-BC3A-4F9C-AAEB-0FC1D78A46DD}" type="sibTrans" cxnId="{B69EF2D0-3AC0-4455-9C02-2B151560276E}">
      <dgm:prSet/>
      <dgm:spPr/>
      <dgm:t>
        <a:bodyPr/>
        <a:lstStyle/>
        <a:p>
          <a:endParaRPr lang="en-GB"/>
        </a:p>
      </dgm:t>
    </dgm:pt>
    <dgm:pt modelId="{EDF255DA-CAD5-4585-81EF-653B113B1C69}">
      <dgm:prSet phldrT="[Text]" custT="1"/>
      <dgm:spPr/>
      <dgm:t>
        <a:bodyPr/>
        <a:lstStyle/>
        <a:p>
          <a:r>
            <a:rPr lang="en-GB" sz="2800" dirty="0">
              <a:solidFill>
                <a:schemeClr val="bg1"/>
              </a:solidFill>
            </a:rPr>
            <a:t>Encourage</a:t>
          </a:r>
        </a:p>
      </dgm:t>
    </dgm:pt>
    <dgm:pt modelId="{697BD9DA-969D-4A44-9B14-49BE1AF2A8D0}" type="parTrans" cxnId="{D170DF67-45E3-4E95-92F4-371C2925DFAC}">
      <dgm:prSet/>
      <dgm:spPr/>
      <dgm:t>
        <a:bodyPr/>
        <a:lstStyle/>
        <a:p>
          <a:endParaRPr lang="en-GB"/>
        </a:p>
      </dgm:t>
    </dgm:pt>
    <dgm:pt modelId="{721CE8C7-0D43-49E7-AC6E-CD6DD593B54D}" type="sibTrans" cxnId="{D170DF67-45E3-4E95-92F4-371C2925DFAC}">
      <dgm:prSet/>
      <dgm:spPr/>
      <dgm:t>
        <a:bodyPr/>
        <a:lstStyle/>
        <a:p>
          <a:endParaRPr lang="en-GB"/>
        </a:p>
      </dgm:t>
    </dgm:pt>
    <dgm:pt modelId="{6159A4E8-332E-420E-AE61-DE25AD66E685}">
      <dgm:prSet phldrT="[Text]" custT="1"/>
      <dgm:spPr/>
      <dgm:t>
        <a:bodyPr/>
        <a:lstStyle/>
        <a:p>
          <a:r>
            <a:rPr lang="en-GB" sz="2800" dirty="0">
              <a:solidFill>
                <a:schemeClr val="bg1"/>
              </a:solidFill>
            </a:rPr>
            <a:t>Support</a:t>
          </a:r>
        </a:p>
      </dgm:t>
    </dgm:pt>
    <dgm:pt modelId="{3C2D41DB-2A03-4C25-AD46-0B788156066E}" type="parTrans" cxnId="{CDC8ACB9-92C0-4343-8FA0-E08EFBEC2FC6}">
      <dgm:prSet/>
      <dgm:spPr/>
      <dgm:t>
        <a:bodyPr/>
        <a:lstStyle/>
        <a:p>
          <a:endParaRPr lang="en-GB"/>
        </a:p>
      </dgm:t>
    </dgm:pt>
    <dgm:pt modelId="{A0F5F9D3-29D2-4C36-ACBF-43E76A69CC29}" type="sibTrans" cxnId="{CDC8ACB9-92C0-4343-8FA0-E08EFBEC2FC6}">
      <dgm:prSet/>
      <dgm:spPr/>
      <dgm:t>
        <a:bodyPr/>
        <a:lstStyle/>
        <a:p>
          <a:endParaRPr lang="en-GB"/>
        </a:p>
      </dgm:t>
    </dgm:pt>
    <dgm:pt modelId="{E6E0D272-5015-41B5-8246-BA6C397421D1}">
      <dgm:prSet phldrT="[Text]" custT="1"/>
      <dgm:spPr/>
      <dgm:t>
        <a:bodyPr/>
        <a:lstStyle/>
        <a:p>
          <a:r>
            <a:rPr lang="en-GB" sz="2800" dirty="0">
              <a:solidFill>
                <a:schemeClr val="bg1"/>
              </a:solidFill>
            </a:rPr>
            <a:t>Stay </a:t>
          </a:r>
        </a:p>
        <a:p>
          <a:r>
            <a:rPr lang="en-GB" sz="2800" dirty="0">
              <a:solidFill>
                <a:schemeClr val="bg1"/>
              </a:solidFill>
            </a:rPr>
            <a:t>Informed</a:t>
          </a:r>
        </a:p>
      </dgm:t>
    </dgm:pt>
    <dgm:pt modelId="{76D80797-C1D1-4EA1-A847-6B88A3412082}" type="parTrans" cxnId="{BAFBF49F-D526-4529-81C3-EC5DFFA35E54}">
      <dgm:prSet/>
      <dgm:spPr/>
      <dgm:t>
        <a:bodyPr/>
        <a:lstStyle/>
        <a:p>
          <a:endParaRPr lang="en-GB"/>
        </a:p>
      </dgm:t>
    </dgm:pt>
    <dgm:pt modelId="{7ABBF0AB-E21C-47FB-B01D-71149A80C451}" type="sibTrans" cxnId="{BAFBF49F-D526-4529-81C3-EC5DFFA35E54}">
      <dgm:prSet/>
      <dgm:spPr/>
      <dgm:t>
        <a:bodyPr/>
        <a:lstStyle/>
        <a:p>
          <a:endParaRPr lang="en-GB"/>
        </a:p>
      </dgm:t>
    </dgm:pt>
    <dgm:pt modelId="{173151E7-744C-4E21-8E90-EC326671D5FC}">
      <dgm:prSet phldrT="[Text]" custT="1"/>
      <dgm:spPr/>
      <dgm:t>
        <a:bodyPr/>
        <a:lstStyle/>
        <a:p>
          <a:r>
            <a:rPr lang="en-GB" sz="2800" dirty="0">
              <a:solidFill>
                <a:schemeClr val="bg1"/>
              </a:solidFill>
            </a:rPr>
            <a:t>Communicate</a:t>
          </a:r>
        </a:p>
      </dgm:t>
    </dgm:pt>
    <dgm:pt modelId="{43225DED-1A27-41DD-9045-1730BC3E3C7B}" type="parTrans" cxnId="{39F40895-9C2E-46CB-B268-957469006CDC}">
      <dgm:prSet/>
      <dgm:spPr/>
      <dgm:t>
        <a:bodyPr/>
        <a:lstStyle/>
        <a:p>
          <a:endParaRPr lang="en-GB"/>
        </a:p>
      </dgm:t>
    </dgm:pt>
    <dgm:pt modelId="{D24FC7B9-D8E1-4402-8195-733C759A7E57}" type="sibTrans" cxnId="{39F40895-9C2E-46CB-B268-957469006CDC}">
      <dgm:prSet/>
      <dgm:spPr/>
      <dgm:t>
        <a:bodyPr/>
        <a:lstStyle/>
        <a:p>
          <a:endParaRPr lang="en-GB"/>
        </a:p>
      </dgm:t>
    </dgm:pt>
    <dgm:pt modelId="{DFBD5237-BAA9-4B21-8BAF-C76DEC288F9D}" type="pres">
      <dgm:prSet presAssocID="{108EE571-3D13-4015-8489-8BAA0448D371}" presName="composite" presStyleCnt="0">
        <dgm:presLayoutVars>
          <dgm:chMax val="1"/>
          <dgm:dir/>
          <dgm:resizeHandles val="exact"/>
        </dgm:presLayoutVars>
      </dgm:prSet>
      <dgm:spPr/>
    </dgm:pt>
    <dgm:pt modelId="{33B64C3D-1018-4463-ACB5-3C303DDBEC38}" type="pres">
      <dgm:prSet presAssocID="{108EE571-3D13-4015-8489-8BAA0448D371}" presName="radial" presStyleCnt="0">
        <dgm:presLayoutVars>
          <dgm:animLvl val="ctr"/>
        </dgm:presLayoutVars>
      </dgm:prSet>
      <dgm:spPr/>
    </dgm:pt>
    <dgm:pt modelId="{2C933155-4332-480E-8CEE-A7822FD668A7}" type="pres">
      <dgm:prSet presAssocID="{C2E062AE-5A79-44A5-8F4B-0EE904D42E2B}" presName="centerShape" presStyleLbl="vennNode1" presStyleIdx="0" presStyleCnt="5" custScaleX="250665" custScaleY="123124"/>
      <dgm:spPr/>
    </dgm:pt>
    <dgm:pt modelId="{33830201-1F1D-4C38-A988-1AA5167906B7}" type="pres">
      <dgm:prSet presAssocID="{EDF255DA-CAD5-4585-81EF-653B113B1C69}" presName="node" presStyleLbl="vennNode1" presStyleIdx="1" presStyleCnt="5" custScaleX="332149" custScaleY="212953">
        <dgm:presLayoutVars>
          <dgm:bulletEnabled val="1"/>
        </dgm:presLayoutVars>
      </dgm:prSet>
      <dgm:spPr/>
    </dgm:pt>
    <dgm:pt modelId="{887DB093-7156-4E82-B9DF-538429E0DE0A}" type="pres">
      <dgm:prSet presAssocID="{6159A4E8-332E-420E-AE61-DE25AD66E685}" presName="node" presStyleLbl="vennNode1" presStyleIdx="2" presStyleCnt="5" custScaleX="301446" custScaleY="235740" custRadScaleRad="174630" custRadScaleInc="-2507">
        <dgm:presLayoutVars>
          <dgm:bulletEnabled val="1"/>
        </dgm:presLayoutVars>
      </dgm:prSet>
      <dgm:spPr/>
    </dgm:pt>
    <dgm:pt modelId="{5008CCB7-8726-4606-B928-16F23BB6BF43}" type="pres">
      <dgm:prSet presAssocID="{E6E0D272-5015-41B5-8246-BA6C397421D1}" presName="node" presStyleLbl="vennNode1" presStyleIdx="3" presStyleCnt="5" custScaleX="345793" custScaleY="220876" custRadScaleRad="96274" custRadScaleInc="0">
        <dgm:presLayoutVars>
          <dgm:bulletEnabled val="1"/>
        </dgm:presLayoutVars>
      </dgm:prSet>
      <dgm:spPr/>
    </dgm:pt>
    <dgm:pt modelId="{1F9CE9FF-813F-4357-9693-B8E35CDA2DFF}" type="pres">
      <dgm:prSet presAssocID="{173151E7-744C-4E21-8E90-EC326671D5FC}" presName="node" presStyleLbl="vennNode1" presStyleIdx="4" presStyleCnt="5" custScaleX="401272" custScaleY="278963" custRadScaleRad="197970" custRadScaleInc="-624">
        <dgm:presLayoutVars>
          <dgm:bulletEnabled val="1"/>
        </dgm:presLayoutVars>
      </dgm:prSet>
      <dgm:spPr/>
    </dgm:pt>
  </dgm:ptLst>
  <dgm:cxnLst>
    <dgm:cxn modelId="{E00B521E-F0EA-460E-B388-515847798097}" type="presOf" srcId="{C2E062AE-5A79-44A5-8F4B-0EE904D42E2B}" destId="{2C933155-4332-480E-8CEE-A7822FD668A7}" srcOrd="0" destOrd="0" presId="urn:microsoft.com/office/officeart/2005/8/layout/radial3"/>
    <dgm:cxn modelId="{4F15951F-C89D-4895-A608-AD97F955D673}" type="presOf" srcId="{E6E0D272-5015-41B5-8246-BA6C397421D1}" destId="{5008CCB7-8726-4606-B928-16F23BB6BF43}" srcOrd="0" destOrd="0" presId="urn:microsoft.com/office/officeart/2005/8/layout/radial3"/>
    <dgm:cxn modelId="{CADAD021-0249-474F-8921-4C47899C1BE9}" type="presOf" srcId="{EDF255DA-CAD5-4585-81EF-653B113B1C69}" destId="{33830201-1F1D-4C38-A988-1AA5167906B7}" srcOrd="0" destOrd="0" presId="urn:microsoft.com/office/officeart/2005/8/layout/radial3"/>
    <dgm:cxn modelId="{D170DF67-45E3-4E95-92F4-371C2925DFAC}" srcId="{C2E062AE-5A79-44A5-8F4B-0EE904D42E2B}" destId="{EDF255DA-CAD5-4585-81EF-653B113B1C69}" srcOrd="0" destOrd="0" parTransId="{697BD9DA-969D-4A44-9B14-49BE1AF2A8D0}" sibTransId="{721CE8C7-0D43-49E7-AC6E-CD6DD593B54D}"/>
    <dgm:cxn modelId="{85479A6B-B577-48B8-BEB9-476FA959732F}" type="presOf" srcId="{173151E7-744C-4E21-8E90-EC326671D5FC}" destId="{1F9CE9FF-813F-4357-9693-B8E35CDA2DFF}" srcOrd="0" destOrd="0" presId="urn:microsoft.com/office/officeart/2005/8/layout/radial3"/>
    <dgm:cxn modelId="{64E56F6D-0A73-4A27-BC14-3E529A3A0E04}" type="presOf" srcId="{6159A4E8-332E-420E-AE61-DE25AD66E685}" destId="{887DB093-7156-4E82-B9DF-538429E0DE0A}" srcOrd="0" destOrd="0" presId="urn:microsoft.com/office/officeart/2005/8/layout/radial3"/>
    <dgm:cxn modelId="{39F40895-9C2E-46CB-B268-957469006CDC}" srcId="{C2E062AE-5A79-44A5-8F4B-0EE904D42E2B}" destId="{173151E7-744C-4E21-8E90-EC326671D5FC}" srcOrd="3" destOrd="0" parTransId="{43225DED-1A27-41DD-9045-1730BC3E3C7B}" sibTransId="{D24FC7B9-D8E1-4402-8195-733C759A7E57}"/>
    <dgm:cxn modelId="{BAFBF49F-D526-4529-81C3-EC5DFFA35E54}" srcId="{C2E062AE-5A79-44A5-8F4B-0EE904D42E2B}" destId="{E6E0D272-5015-41B5-8246-BA6C397421D1}" srcOrd="2" destOrd="0" parTransId="{76D80797-C1D1-4EA1-A847-6B88A3412082}" sibTransId="{7ABBF0AB-E21C-47FB-B01D-71149A80C451}"/>
    <dgm:cxn modelId="{CDC8ACB9-92C0-4343-8FA0-E08EFBEC2FC6}" srcId="{C2E062AE-5A79-44A5-8F4B-0EE904D42E2B}" destId="{6159A4E8-332E-420E-AE61-DE25AD66E685}" srcOrd="1" destOrd="0" parTransId="{3C2D41DB-2A03-4C25-AD46-0B788156066E}" sibTransId="{A0F5F9D3-29D2-4C36-ACBF-43E76A69CC29}"/>
    <dgm:cxn modelId="{B69EF2D0-3AC0-4455-9C02-2B151560276E}" srcId="{108EE571-3D13-4015-8489-8BAA0448D371}" destId="{C2E062AE-5A79-44A5-8F4B-0EE904D42E2B}" srcOrd="0" destOrd="0" parTransId="{65480C3B-24D4-45E0-8C8B-7571F39FB716}" sibTransId="{4DA4A1D5-BC3A-4F9C-AAEB-0FC1D78A46DD}"/>
    <dgm:cxn modelId="{C094E7F5-B2EC-4A0A-B34A-932D188C2C85}" type="presOf" srcId="{108EE571-3D13-4015-8489-8BAA0448D371}" destId="{DFBD5237-BAA9-4B21-8BAF-C76DEC288F9D}" srcOrd="0" destOrd="0" presId="urn:microsoft.com/office/officeart/2005/8/layout/radial3"/>
    <dgm:cxn modelId="{972A8659-D2F1-4F9D-BFB5-C9F195B29BEB}" type="presParOf" srcId="{DFBD5237-BAA9-4B21-8BAF-C76DEC288F9D}" destId="{33B64C3D-1018-4463-ACB5-3C303DDBEC38}" srcOrd="0" destOrd="0" presId="urn:microsoft.com/office/officeart/2005/8/layout/radial3"/>
    <dgm:cxn modelId="{4050CD30-7F2C-4230-A5AC-57982EE46CCB}" type="presParOf" srcId="{33B64C3D-1018-4463-ACB5-3C303DDBEC38}" destId="{2C933155-4332-480E-8CEE-A7822FD668A7}" srcOrd="0" destOrd="0" presId="urn:microsoft.com/office/officeart/2005/8/layout/radial3"/>
    <dgm:cxn modelId="{1B8EF2BF-F732-4627-8749-713D59F4141C}" type="presParOf" srcId="{33B64C3D-1018-4463-ACB5-3C303DDBEC38}" destId="{33830201-1F1D-4C38-A988-1AA5167906B7}" srcOrd="1" destOrd="0" presId="urn:microsoft.com/office/officeart/2005/8/layout/radial3"/>
    <dgm:cxn modelId="{532BBEE5-318C-4163-A797-EA1565A98C60}" type="presParOf" srcId="{33B64C3D-1018-4463-ACB5-3C303DDBEC38}" destId="{887DB093-7156-4E82-B9DF-538429E0DE0A}" srcOrd="2" destOrd="0" presId="urn:microsoft.com/office/officeart/2005/8/layout/radial3"/>
    <dgm:cxn modelId="{5A4E6A85-9C97-4E9F-94AB-19ABE939A237}" type="presParOf" srcId="{33B64C3D-1018-4463-ACB5-3C303DDBEC38}" destId="{5008CCB7-8726-4606-B928-16F23BB6BF43}" srcOrd="3" destOrd="0" presId="urn:microsoft.com/office/officeart/2005/8/layout/radial3"/>
    <dgm:cxn modelId="{62FBF3B1-056F-462C-A3CB-99A2C71DA1BC}" type="presParOf" srcId="{33B64C3D-1018-4463-ACB5-3C303DDBEC38}" destId="{1F9CE9FF-813F-4357-9693-B8E35CDA2DF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40EA7-6BBF-4469-A3AB-15E88D5A500B}">
      <dsp:nvSpPr>
        <dsp:cNvPr id="0" name=""/>
        <dsp:cNvSpPr/>
      </dsp:nvSpPr>
      <dsp:spPr>
        <a:xfrm>
          <a:off x="0" y="0"/>
          <a:ext cx="6692748" cy="573802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chemeClr val="tx1"/>
              </a:solidFill>
            </a:rPr>
            <a:t>Attendance &amp; Punctuality		10%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28011" y="28011"/>
        <a:ext cx="6636726" cy="517780"/>
      </dsp:txXfrm>
    </dsp:sp>
    <dsp:sp modelId="{5A60F1B5-8A67-40E4-A3AE-A5D7D63FE5A5}">
      <dsp:nvSpPr>
        <dsp:cNvPr id="0" name=""/>
        <dsp:cNvSpPr/>
      </dsp:nvSpPr>
      <dsp:spPr>
        <a:xfrm>
          <a:off x="0" y="588844"/>
          <a:ext cx="6692748" cy="573802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chemeClr val="tx1"/>
              </a:solidFill>
            </a:rPr>
            <a:t>Core Subjects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28011" y="616855"/>
        <a:ext cx="6636726" cy="517780"/>
      </dsp:txXfrm>
    </dsp:sp>
    <dsp:sp modelId="{C2BA8DEF-7FDF-42E7-A45F-B0AE55270624}">
      <dsp:nvSpPr>
        <dsp:cNvPr id="0" name=""/>
        <dsp:cNvSpPr/>
      </dsp:nvSpPr>
      <dsp:spPr>
        <a:xfrm>
          <a:off x="0" y="1175725"/>
          <a:ext cx="6692748" cy="573802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chemeClr val="tx1"/>
              </a:solidFill>
            </a:rPr>
            <a:t>Option Subjects </a:t>
          </a:r>
          <a:r>
            <a:rPr lang="en-GB" sz="2800" b="1" i="0" kern="1200" dirty="0"/>
            <a:t>			</a:t>
          </a:r>
          <a:r>
            <a:rPr lang="en-GB" sz="2800" b="1" i="0" kern="1200" dirty="0">
              <a:solidFill>
                <a:schemeClr val="tx1"/>
              </a:solidFill>
            </a:rPr>
            <a:t>50% 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28011" y="1203736"/>
        <a:ext cx="6636726" cy="517780"/>
      </dsp:txXfrm>
    </dsp:sp>
    <dsp:sp modelId="{9A1EBEA4-1913-4DB5-94E4-897B69B49F73}">
      <dsp:nvSpPr>
        <dsp:cNvPr id="0" name=""/>
        <dsp:cNvSpPr/>
      </dsp:nvSpPr>
      <dsp:spPr>
        <a:xfrm>
          <a:off x="0" y="1762606"/>
          <a:ext cx="6692748" cy="573802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chemeClr val="tx1"/>
              </a:solidFill>
            </a:rPr>
            <a:t>TY Modules 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28011" y="1790617"/>
        <a:ext cx="6636726" cy="517780"/>
      </dsp:txXfrm>
    </dsp:sp>
    <dsp:sp modelId="{9E91B11E-B8AC-404F-9EFF-645964C1AA28}">
      <dsp:nvSpPr>
        <dsp:cNvPr id="0" name=""/>
        <dsp:cNvSpPr/>
      </dsp:nvSpPr>
      <dsp:spPr>
        <a:xfrm>
          <a:off x="0" y="2349487"/>
          <a:ext cx="6692748" cy="5738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chemeClr val="tx1"/>
              </a:solidFill>
            </a:rPr>
            <a:t>Work Experience 		10%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28011" y="2377498"/>
        <a:ext cx="6636726" cy="517780"/>
      </dsp:txXfrm>
    </dsp:sp>
    <dsp:sp modelId="{3CD3CCE9-8DF5-4034-AD9D-108F7FF523E4}">
      <dsp:nvSpPr>
        <dsp:cNvPr id="0" name=""/>
        <dsp:cNvSpPr/>
      </dsp:nvSpPr>
      <dsp:spPr>
        <a:xfrm>
          <a:off x="0" y="2928087"/>
          <a:ext cx="6692748" cy="573802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chemeClr val="tx1"/>
              </a:solidFill>
            </a:rPr>
            <a:t>E-Portfolio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28011" y="2956098"/>
        <a:ext cx="6636726" cy="517780"/>
      </dsp:txXfrm>
    </dsp:sp>
    <dsp:sp modelId="{98716E37-6F49-43F7-9D69-E45E2BF24593}">
      <dsp:nvSpPr>
        <dsp:cNvPr id="0" name=""/>
        <dsp:cNvSpPr/>
      </dsp:nvSpPr>
      <dsp:spPr>
        <a:xfrm>
          <a:off x="0" y="3523248"/>
          <a:ext cx="6692748" cy="573802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kern="1200" dirty="0">
              <a:solidFill>
                <a:schemeClr val="tx1"/>
              </a:solidFill>
            </a:rPr>
            <a:t>Extra Curricular Involvement 	</a:t>
          </a:r>
          <a:r>
            <a:rPr lang="en-GB" sz="2800" b="1" i="0" u="none" kern="1200" dirty="0">
              <a:solidFill>
                <a:schemeClr val="tx1"/>
              </a:solidFill>
            </a:rPr>
            <a:t>30%</a:t>
          </a:r>
          <a:endParaRPr lang="en-US" sz="2800" u="none" kern="1200" dirty="0">
            <a:solidFill>
              <a:schemeClr val="tx1"/>
            </a:solidFill>
          </a:endParaRPr>
        </a:p>
      </dsp:txBody>
      <dsp:txXfrm>
        <a:off x="28011" y="3551259"/>
        <a:ext cx="6636726" cy="517780"/>
      </dsp:txXfrm>
    </dsp:sp>
    <dsp:sp modelId="{F3D2DC90-8963-425E-831D-9E9D6B8B6625}">
      <dsp:nvSpPr>
        <dsp:cNvPr id="0" name=""/>
        <dsp:cNvSpPr/>
      </dsp:nvSpPr>
      <dsp:spPr>
        <a:xfrm>
          <a:off x="0" y="4115062"/>
          <a:ext cx="6692748" cy="573802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u="none" kern="1200" dirty="0">
              <a:solidFill>
                <a:schemeClr val="tx1"/>
              </a:solidFill>
            </a:rPr>
            <a:t>Final Interview &amp; CV	</a:t>
          </a:r>
          <a:endParaRPr lang="en-US" sz="2800" u="none" kern="1200" dirty="0">
            <a:solidFill>
              <a:schemeClr val="tx1"/>
            </a:solidFill>
          </a:endParaRPr>
        </a:p>
      </dsp:txBody>
      <dsp:txXfrm>
        <a:off x="28011" y="4143073"/>
        <a:ext cx="6636726" cy="517780"/>
      </dsp:txXfrm>
    </dsp:sp>
    <dsp:sp modelId="{C9326F71-48F3-40FD-B618-3075B6AF875C}">
      <dsp:nvSpPr>
        <dsp:cNvPr id="0" name=""/>
        <dsp:cNvSpPr/>
      </dsp:nvSpPr>
      <dsp:spPr>
        <a:xfrm>
          <a:off x="0" y="4683932"/>
          <a:ext cx="6692748" cy="622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800" b="1" i="0" u="sng" kern="1200" dirty="0">
              <a:highlight>
                <a:srgbClr val="FFFF00"/>
              </a:highlight>
            </a:rPr>
            <a:t>Total 				100%</a:t>
          </a:r>
          <a:endParaRPr lang="en-US" sz="2800" u="sng" kern="1200" dirty="0">
            <a:highlight>
              <a:srgbClr val="FFFF00"/>
            </a:highlight>
          </a:endParaRPr>
        </a:p>
      </dsp:txBody>
      <dsp:txXfrm>
        <a:off x="0" y="4683932"/>
        <a:ext cx="6692748" cy="622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40EA7-6BBF-4469-A3AB-15E88D5A500B}">
      <dsp:nvSpPr>
        <dsp:cNvPr id="0" name=""/>
        <dsp:cNvSpPr/>
      </dsp:nvSpPr>
      <dsp:spPr>
        <a:xfrm>
          <a:off x="0" y="2873"/>
          <a:ext cx="6692748" cy="1150576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i="0" u="none" kern="1200" dirty="0"/>
            <a:t>Percentages 		Award</a:t>
          </a:r>
          <a:endParaRPr lang="en-GB" sz="2800" b="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chemeClr val="tx1"/>
            </a:solidFill>
          </a:endParaRPr>
        </a:p>
      </dsp:txBody>
      <dsp:txXfrm>
        <a:off x="56166" y="59039"/>
        <a:ext cx="6580416" cy="1038244"/>
      </dsp:txXfrm>
    </dsp:sp>
    <dsp:sp modelId="{40A4BF27-F15B-4044-88FE-C42682EB980D}">
      <dsp:nvSpPr>
        <dsp:cNvPr id="0" name=""/>
        <dsp:cNvSpPr/>
      </dsp:nvSpPr>
      <dsp:spPr>
        <a:xfrm>
          <a:off x="0" y="1167610"/>
          <a:ext cx="6692748" cy="1150576"/>
        </a:xfrm>
        <a:prstGeom prst="roundRect">
          <a:avLst/>
        </a:prstGeom>
        <a:gradFill rotWithShape="0">
          <a:gsLst>
            <a:gs pos="0">
              <a:schemeClr val="accent5">
                <a:hueOff val="-827139"/>
                <a:satOff val="-4443"/>
                <a:lumOff val="151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827139"/>
                <a:satOff val="-4443"/>
                <a:lumOff val="151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u="none" kern="1200" dirty="0"/>
            <a:t>81 - 100% 		Distinction</a:t>
          </a:r>
          <a:endParaRPr lang="en-GB" sz="2800" kern="1200" dirty="0"/>
        </a:p>
      </dsp:txBody>
      <dsp:txXfrm>
        <a:off x="56166" y="1223776"/>
        <a:ext cx="6580416" cy="1038244"/>
      </dsp:txXfrm>
    </dsp:sp>
    <dsp:sp modelId="{C8E27DE1-FFE0-4AFB-96B4-B751BF2E493B}">
      <dsp:nvSpPr>
        <dsp:cNvPr id="0" name=""/>
        <dsp:cNvSpPr/>
      </dsp:nvSpPr>
      <dsp:spPr>
        <a:xfrm>
          <a:off x="0" y="2332347"/>
          <a:ext cx="6692748" cy="1150576"/>
        </a:xfrm>
        <a:prstGeom prst="roundRect">
          <a:avLst/>
        </a:prstGeom>
        <a:gradFill rotWithShape="0">
          <a:gsLst>
            <a:gs pos="0">
              <a:schemeClr val="accent5">
                <a:hueOff val="-1654278"/>
                <a:satOff val="-8885"/>
                <a:lumOff val="303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654278"/>
                <a:satOff val="-8885"/>
                <a:lumOff val="303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u="none" kern="1200" dirty="0"/>
            <a:t>66 - 80% 		Higher Merit</a:t>
          </a:r>
          <a:endParaRPr lang="en-GB" sz="2800" b="0" kern="1200" dirty="0"/>
        </a:p>
      </dsp:txBody>
      <dsp:txXfrm>
        <a:off x="56166" y="2388513"/>
        <a:ext cx="6580416" cy="1038244"/>
      </dsp:txXfrm>
    </dsp:sp>
    <dsp:sp modelId="{27A18153-C702-4ED4-8F7D-020E4E7D8CC7}">
      <dsp:nvSpPr>
        <dsp:cNvPr id="0" name=""/>
        <dsp:cNvSpPr/>
      </dsp:nvSpPr>
      <dsp:spPr>
        <a:xfrm>
          <a:off x="0" y="3497084"/>
          <a:ext cx="6692748" cy="1150576"/>
        </a:xfrm>
        <a:prstGeom prst="roundRect">
          <a:avLst/>
        </a:prstGeom>
        <a:gradFill rotWithShape="0">
          <a:gsLst>
            <a:gs pos="0">
              <a:schemeClr val="accent5">
                <a:hueOff val="-2481417"/>
                <a:satOff val="-13328"/>
                <a:lumOff val="455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2481417"/>
                <a:satOff val="-13328"/>
                <a:lumOff val="455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u="none" kern="1200" dirty="0"/>
            <a:t>51 - 65% 		Merit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56166" y="3553250"/>
        <a:ext cx="6580416" cy="1038244"/>
      </dsp:txXfrm>
    </dsp:sp>
    <dsp:sp modelId="{11D8962E-B737-47B0-ACE9-21B9C43204A4}">
      <dsp:nvSpPr>
        <dsp:cNvPr id="0" name=""/>
        <dsp:cNvSpPr/>
      </dsp:nvSpPr>
      <dsp:spPr>
        <a:xfrm>
          <a:off x="0" y="4661821"/>
          <a:ext cx="6692748" cy="1150576"/>
        </a:xfrm>
        <a:prstGeom prst="roundRect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u="none" kern="1200" dirty="0"/>
            <a:t>30 - 50% 		Pass</a:t>
          </a:r>
          <a:endParaRPr lang="en-GB" sz="2800" b="0" kern="1200" dirty="0"/>
        </a:p>
      </dsp:txBody>
      <dsp:txXfrm>
        <a:off x="56166" y="4717987"/>
        <a:ext cx="6580416" cy="10382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33155-4332-480E-8CEE-A7822FD668A7}">
      <dsp:nvSpPr>
        <dsp:cNvPr id="0" name=""/>
        <dsp:cNvSpPr/>
      </dsp:nvSpPr>
      <dsp:spPr>
        <a:xfrm>
          <a:off x="3289893" y="925236"/>
          <a:ext cx="3693991" cy="18144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200" kern="1200" dirty="0">
              <a:solidFill>
                <a:schemeClr val="bg1"/>
              </a:solidFill>
              <a:highlight>
                <a:srgbClr val="FFFF00"/>
              </a:highlight>
            </a:rPr>
            <a:t>PARENT</a:t>
          </a:r>
        </a:p>
      </dsp:txBody>
      <dsp:txXfrm>
        <a:off x="3830865" y="1190956"/>
        <a:ext cx="2612047" cy="1283009"/>
      </dsp:txXfrm>
    </dsp:sp>
    <dsp:sp modelId="{33830201-1F1D-4C38-A988-1AA5167906B7}">
      <dsp:nvSpPr>
        <dsp:cNvPr id="0" name=""/>
        <dsp:cNvSpPr/>
      </dsp:nvSpPr>
      <dsp:spPr>
        <a:xfrm>
          <a:off x="3913188" y="-429599"/>
          <a:ext cx="2447400" cy="1569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bg1"/>
              </a:solidFill>
            </a:rPr>
            <a:t>Encourage</a:t>
          </a:r>
        </a:p>
      </dsp:txBody>
      <dsp:txXfrm>
        <a:off x="4271601" y="-199807"/>
        <a:ext cx="1730574" cy="1109535"/>
      </dsp:txXfrm>
    </dsp:sp>
    <dsp:sp modelId="{887DB093-7156-4E82-B9DF-538429E0DE0A}">
      <dsp:nvSpPr>
        <dsp:cNvPr id="0" name=""/>
        <dsp:cNvSpPr/>
      </dsp:nvSpPr>
      <dsp:spPr>
        <a:xfrm>
          <a:off x="6604463" y="862369"/>
          <a:ext cx="2221169" cy="17370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bg1"/>
              </a:solidFill>
            </a:rPr>
            <a:t>Support</a:t>
          </a:r>
        </a:p>
      </dsp:txBody>
      <dsp:txXfrm>
        <a:off x="6929746" y="1116750"/>
        <a:ext cx="1570603" cy="1228260"/>
      </dsp:txXfrm>
    </dsp:sp>
    <dsp:sp modelId="{5008CCB7-8726-4606-B928-16F23BB6BF43}">
      <dsp:nvSpPr>
        <dsp:cNvPr id="0" name=""/>
        <dsp:cNvSpPr/>
      </dsp:nvSpPr>
      <dsp:spPr>
        <a:xfrm>
          <a:off x="3862921" y="2441160"/>
          <a:ext cx="2547935" cy="162749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bg1"/>
              </a:solidFill>
            </a:rPr>
            <a:t>Stay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bg1"/>
              </a:solidFill>
            </a:rPr>
            <a:t>Informed</a:t>
          </a:r>
        </a:p>
      </dsp:txBody>
      <dsp:txXfrm>
        <a:off x="4236057" y="2679502"/>
        <a:ext cx="1801663" cy="1150814"/>
      </dsp:txXfrm>
    </dsp:sp>
    <dsp:sp modelId="{1F9CE9FF-813F-4357-9693-B8E35CDA2DFF}">
      <dsp:nvSpPr>
        <dsp:cNvPr id="0" name=""/>
        <dsp:cNvSpPr/>
      </dsp:nvSpPr>
      <dsp:spPr>
        <a:xfrm>
          <a:off x="733658" y="833377"/>
          <a:ext cx="2956725" cy="2055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bg1"/>
              </a:solidFill>
            </a:rPr>
            <a:t>Communicate</a:t>
          </a:r>
        </a:p>
      </dsp:txBody>
      <dsp:txXfrm>
        <a:off x="1166660" y="1134399"/>
        <a:ext cx="2090721" cy="1453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67" name="Picture 66" descr="crest">
            <a:extLst>
              <a:ext uri="{FF2B5EF4-FFF2-40B4-BE49-F238E27FC236}">
                <a16:creationId xmlns:a16="http://schemas.microsoft.com/office/drawing/2014/main" id="{88E6D48E-0865-44FD-B7C8-078FCB17B18B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47" y="165893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 descr="crest">
            <a:extLst>
              <a:ext uri="{FF2B5EF4-FFF2-40B4-BE49-F238E27FC236}">
                <a16:creationId xmlns:a16="http://schemas.microsoft.com/office/drawing/2014/main" id="{28ECCEE5-CEA9-4E4E-9650-C1E7D27A65D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 descr="crest">
            <a:extLst>
              <a:ext uri="{FF2B5EF4-FFF2-40B4-BE49-F238E27FC236}">
                <a16:creationId xmlns:a16="http://schemas.microsoft.com/office/drawing/2014/main" id="{1F0323DC-8F59-476C-A0A3-8F4D89849F9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10" name="Picture 9" descr="crest">
            <a:extLst>
              <a:ext uri="{FF2B5EF4-FFF2-40B4-BE49-F238E27FC236}">
                <a16:creationId xmlns:a16="http://schemas.microsoft.com/office/drawing/2014/main" id="{10B127EE-08CD-4894-9543-D4CC17EBB24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 descr="crest">
            <a:extLst>
              <a:ext uri="{FF2B5EF4-FFF2-40B4-BE49-F238E27FC236}">
                <a16:creationId xmlns:a16="http://schemas.microsoft.com/office/drawing/2014/main" id="{2E9A57BB-DE49-4FDB-ACC3-599F0F3EDA2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3" name="Picture 12" descr="crest">
            <a:extLst>
              <a:ext uri="{FF2B5EF4-FFF2-40B4-BE49-F238E27FC236}">
                <a16:creationId xmlns:a16="http://schemas.microsoft.com/office/drawing/2014/main" id="{0178F3E8-BA0F-41DF-BA7D-715C10EAAD4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crest">
            <a:extLst>
              <a:ext uri="{FF2B5EF4-FFF2-40B4-BE49-F238E27FC236}">
                <a16:creationId xmlns:a16="http://schemas.microsoft.com/office/drawing/2014/main" id="{5165A122-7B1D-46CD-8135-8C1037B3157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crest">
            <a:extLst>
              <a:ext uri="{FF2B5EF4-FFF2-40B4-BE49-F238E27FC236}">
                <a16:creationId xmlns:a16="http://schemas.microsoft.com/office/drawing/2014/main" id="{73CDBE49-6A73-4EB6-9C5A-1FCA66BEF5A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crest">
            <a:extLst>
              <a:ext uri="{FF2B5EF4-FFF2-40B4-BE49-F238E27FC236}">
                <a16:creationId xmlns:a16="http://schemas.microsoft.com/office/drawing/2014/main" id="{60562C2F-7576-4EEF-A74E-8C5F39EDF62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78">
                <a:solidFill>
                  <a:srgbClr val="817463"/>
                </a:solidFill>
              </a:rPr>
              <a:t>Title Text</a:t>
            </a:r>
          </a:p>
        </p:txBody>
      </p:sp>
      <p:pic>
        <p:nvPicPr>
          <p:cNvPr id="3" name="Picture 2" descr="crest">
            <a:extLst>
              <a:ext uri="{FF2B5EF4-FFF2-40B4-BE49-F238E27FC236}">
                <a16:creationId xmlns:a16="http://schemas.microsoft.com/office/drawing/2014/main" id="{54342709-6C34-4B19-B5CE-ECD34D4A473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9035857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57250" y="839391"/>
            <a:ext cx="4941094" cy="2750344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817463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57250" y="3670102"/>
            <a:ext cx="4941094" cy="237529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191338" algn="ctr">
              <a:spcBef>
                <a:spcPts val="0"/>
              </a:spcBef>
              <a:buSzTx/>
              <a:buNone/>
              <a:defRPr sz="3000"/>
            </a:lvl2pPr>
            <a:lvl3pPr marL="0" indent="382676" algn="ctr">
              <a:spcBef>
                <a:spcPts val="0"/>
              </a:spcBef>
              <a:buSzTx/>
              <a:buNone/>
              <a:defRPr sz="3000"/>
            </a:lvl3pPr>
            <a:lvl4pPr marL="0" indent="574015" algn="ctr">
              <a:spcBef>
                <a:spcPts val="0"/>
              </a:spcBef>
              <a:buSzTx/>
              <a:buNone/>
              <a:defRPr sz="3000"/>
            </a:lvl4pPr>
            <a:lvl5pPr marL="0" indent="765353" algn="ctr">
              <a:spcBef>
                <a:spcPts val="0"/>
              </a:spcBef>
              <a:buSzTx/>
              <a:buNone/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2675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2675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2675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2675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2675A"/>
                </a:solidFill>
              </a:rPr>
              <a:t>Body Level Five</a:t>
            </a:r>
          </a:p>
        </p:txBody>
      </p:sp>
      <p:pic>
        <p:nvPicPr>
          <p:cNvPr id="4" name="Picture 3" descr="crest">
            <a:extLst>
              <a:ext uri="{FF2B5EF4-FFF2-40B4-BE49-F238E27FC236}">
                <a16:creationId xmlns:a16="http://schemas.microsoft.com/office/drawing/2014/main" id="{6A22ACF1-BAE6-4999-BE14-1F7CBA41618E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5755519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crest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62099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est">
            <a:extLst>
              <a:ext uri="{FF2B5EF4-FFF2-40B4-BE49-F238E27FC236}">
                <a16:creationId xmlns:a16="http://schemas.microsoft.com/office/drawing/2014/main" id="{D72E43C6-F722-4BCA-8014-16245939B3F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00335206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crest">
            <a:extLst>
              <a:ext uri="{FF2B5EF4-FFF2-40B4-BE49-F238E27FC236}">
                <a16:creationId xmlns:a16="http://schemas.microsoft.com/office/drawing/2014/main" id="{1C5EB988-1493-4344-9EAA-1011402269E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 descr="crest">
            <a:extLst>
              <a:ext uri="{FF2B5EF4-FFF2-40B4-BE49-F238E27FC236}">
                <a16:creationId xmlns:a16="http://schemas.microsoft.com/office/drawing/2014/main" id="{85F0828B-B725-4231-8936-D072D86F1F6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62099"/>
            <a:ext cx="1155703" cy="111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Picture 9" descr="crest">
            <a:extLst>
              <a:ext uri="{FF2B5EF4-FFF2-40B4-BE49-F238E27FC236}">
                <a16:creationId xmlns:a16="http://schemas.microsoft.com/office/drawing/2014/main" id="{2377D849-C11E-43FE-AB9E-AD599C67ED3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6" name="Picture 5" descr="crest">
            <a:extLst>
              <a:ext uri="{FF2B5EF4-FFF2-40B4-BE49-F238E27FC236}">
                <a16:creationId xmlns:a16="http://schemas.microsoft.com/office/drawing/2014/main" id="{C1A8D465-7A22-423F-94B3-AAC3D588744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 descr="crest">
            <a:extLst>
              <a:ext uri="{FF2B5EF4-FFF2-40B4-BE49-F238E27FC236}">
                <a16:creationId xmlns:a16="http://schemas.microsoft.com/office/drawing/2014/main" id="{4211D4B0-0FEE-4CBF-9018-3F53EF1B039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 descr="crest">
            <a:extLst>
              <a:ext uri="{FF2B5EF4-FFF2-40B4-BE49-F238E27FC236}">
                <a16:creationId xmlns:a16="http://schemas.microsoft.com/office/drawing/2014/main" id="{D7BE1584-BBDC-4AB4-A024-DE01641E9A3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 descr="crest">
            <a:extLst>
              <a:ext uri="{FF2B5EF4-FFF2-40B4-BE49-F238E27FC236}">
                <a16:creationId xmlns:a16="http://schemas.microsoft.com/office/drawing/2014/main" id="{89ACAA4E-6E4E-424B-B63B-29C220698FD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7" y="0"/>
            <a:ext cx="1155703" cy="111283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  <p:sldLayoutId id="214748367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ncherinihotels.com/hotels/park-hotel-jolanda" TargetMode="External"/><Relationship Id="rId2" Type="http://schemas.openxmlformats.org/officeDocument/2006/relationships/hyperlink" Target="https://hotellagodigardaconpiscina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entro-turistico-gardesano.worhot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5268287"/>
            <a:ext cx="8791575" cy="1299937"/>
          </a:xfrm>
        </p:spPr>
        <p:txBody>
          <a:bodyPr>
            <a:normAutofit/>
          </a:bodyPr>
          <a:lstStyle/>
          <a:p>
            <a:r>
              <a:rPr lang="en-IE" sz="5400" spc="232" dirty="0">
                <a:solidFill>
                  <a:srgbClr val="FFC000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</a:rPr>
              <a:t>COLÁISTE AN CHRAOIBHÍN</a:t>
            </a:r>
            <a:endParaRPr lang="en-IE" sz="54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91" y="992924"/>
            <a:ext cx="9324303" cy="4145924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5" name="Picture 4" descr="cres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7" y="220933"/>
            <a:ext cx="1218274" cy="1285103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9910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1450"/>
          </a:xfrm>
        </p:spPr>
        <p:txBody>
          <a:bodyPr>
            <a:normAutofit fontScale="90000"/>
          </a:bodyPr>
          <a:lstStyle/>
          <a:p>
            <a:pPr algn="ctr"/>
            <a:r>
              <a:rPr lang="en-IE" sz="4000" dirty="0">
                <a:solidFill>
                  <a:srgbClr val="FFC000"/>
                </a:solidFill>
              </a:rPr>
              <a:t>TY Specific Layer-</a:t>
            </a:r>
            <a:br>
              <a:rPr lang="en-IE" sz="4000" dirty="0">
                <a:solidFill>
                  <a:srgbClr val="FFC000"/>
                </a:solidFill>
              </a:rPr>
            </a:br>
            <a:r>
              <a:rPr lang="en-IE" sz="4000" dirty="0">
                <a:solidFill>
                  <a:srgbClr val="FFC000"/>
                </a:solidFill>
              </a:rPr>
              <a:t>(Sampling of Other topics/subjects)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lvl="0">
              <a:defRPr>
                <a:solidFill>
                  <a:srgbClr val="000000"/>
                </a:solidFill>
                <a:effectLst/>
              </a:defRPr>
            </a:pPr>
            <a:endParaRPr lang="en-IE" sz="3200" dirty="0">
              <a:sym typeface="Cochin"/>
            </a:endParaRPr>
          </a:p>
          <a:p>
            <a:pPr lvl="0">
              <a:defRPr>
                <a:solidFill>
                  <a:srgbClr val="000000"/>
                </a:solidFill>
                <a:effectLst/>
              </a:defRPr>
            </a:pPr>
            <a:endParaRPr lang="en-IE" sz="3200" dirty="0">
              <a:sym typeface="Cochin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BC7C9B-FAD8-4945-8064-B249497F77A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0510" y="1671050"/>
            <a:ext cx="3687169" cy="492892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>
                <a:sym typeface="Cochin"/>
              </a:rPr>
              <a:t>Politics	</a:t>
            </a:r>
            <a:endParaRPr lang="en-IE" sz="4000" dirty="0"/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>
                <a:sym typeface="Cochin"/>
              </a:rPr>
              <a:t>Creative Writing</a:t>
            </a:r>
            <a:endParaRPr lang="en-IE" sz="4000" dirty="0"/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>
                <a:sym typeface="Cochin"/>
              </a:rPr>
              <a:t>Choreography/Dance</a:t>
            </a:r>
            <a:endParaRPr lang="en-IE" sz="4000" dirty="0"/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>
                <a:sym typeface="Cochin"/>
              </a:rPr>
              <a:t>Artistic Performance</a:t>
            </a:r>
            <a:endParaRPr lang="en-IE" sz="4000" dirty="0"/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>
                <a:sym typeface="Cochin"/>
              </a:rPr>
              <a:t>Education for Living</a:t>
            </a:r>
            <a:endParaRPr lang="en-IE" sz="4000" dirty="0"/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/>
              <a:t>Gaisce </a:t>
            </a:r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/>
              <a:t>DIY</a:t>
            </a:r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/>
              <a:t>Green schools</a:t>
            </a: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36A143-6434-4E65-8AE2-B9A0B645B62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52443" y="1671050"/>
            <a:ext cx="3194968" cy="4635374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E" sz="2800" dirty="0">
                <a:solidFill>
                  <a:schemeClr val="bg1"/>
                </a:solidFill>
              </a:rPr>
              <a:t>Junk </a:t>
            </a:r>
            <a:r>
              <a:rPr lang="en-IE" sz="2800" dirty="0" err="1">
                <a:solidFill>
                  <a:schemeClr val="bg1"/>
                </a:solidFill>
              </a:rPr>
              <a:t>Kouture</a:t>
            </a:r>
            <a:endParaRPr lang="en-IE" sz="2800" dirty="0">
              <a:solidFill>
                <a:schemeClr val="bg1"/>
              </a:solidFill>
              <a:sym typeface="Cochi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E" sz="2800" dirty="0">
                <a:solidFill>
                  <a:schemeClr val="bg1"/>
                </a:solidFill>
                <a:sym typeface="Cochin"/>
              </a:rPr>
              <a:t>Young Scientist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E" sz="2800" dirty="0">
                <a:solidFill>
                  <a:schemeClr val="bg1"/>
                </a:solidFill>
                <a:sym typeface="Cochin"/>
              </a:rPr>
              <a:t>Big Idea!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E" sz="2800" dirty="0">
                <a:solidFill>
                  <a:schemeClr val="bg1"/>
                </a:solidFill>
              </a:rPr>
              <a:t>Yoga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IE" sz="2800" dirty="0">
              <a:solidFill>
                <a:schemeClr val="bg1"/>
              </a:solidFill>
              <a:sym typeface="Cochin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01635CF-942A-4603-8E73-75AAC0A306A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610039" y="1671050"/>
            <a:ext cx="3242403" cy="4928926"/>
          </a:xfrm>
        </p:spPr>
        <p:txBody>
          <a:bodyPr>
            <a:noAutofit/>
          </a:bodyPr>
          <a:lstStyle/>
          <a:p>
            <a:pPr>
              <a:buFont typeface="Wingdings,Sans-Serif" panose="020B0604020202020204" pitchFamily="34" charset="0"/>
              <a:buChar char="Ø"/>
            </a:pPr>
            <a:r>
              <a:rPr lang="en-IE" sz="2400" dirty="0">
                <a:solidFill>
                  <a:schemeClr val="bg1"/>
                </a:solidFill>
                <a:latin typeface="TW Cen MT"/>
                <a:ea typeface="+mn-lt"/>
                <a:cs typeface="+mn-lt"/>
              </a:rPr>
              <a:t>Craft 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IE" sz="2400" dirty="0">
                <a:solidFill>
                  <a:schemeClr val="bg1"/>
                </a:solidFill>
                <a:latin typeface="TW Cen MT"/>
              </a:rPr>
              <a:t>Public Speaking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IE" sz="2400" dirty="0">
                <a:solidFill>
                  <a:schemeClr val="bg1"/>
                </a:solidFill>
                <a:latin typeface="TW Cen MT"/>
              </a:rPr>
              <a:t>Robotics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IE" sz="2400" dirty="0">
                <a:solidFill>
                  <a:schemeClr val="bg1"/>
                </a:solidFill>
                <a:latin typeface="TW Cen MT"/>
              </a:rPr>
              <a:t>Media Studies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IE" sz="2400" dirty="0">
                <a:solidFill>
                  <a:schemeClr val="bg1"/>
                </a:solidFill>
                <a:ea typeface="+mn-lt"/>
                <a:cs typeface="+mn-lt"/>
              </a:rPr>
              <a:t>Safety</a:t>
            </a:r>
            <a:endParaRPr lang="en-IE" sz="2400" dirty="0">
              <a:solidFill>
                <a:schemeClr val="bg1"/>
              </a:solidFill>
              <a:latin typeface="TW Cen MT"/>
            </a:endParaRPr>
          </a:p>
          <a:p>
            <a:pPr>
              <a:buFont typeface="Wingdings,Sans-Serif" panose="020B0604020202020204" pitchFamily="34" charset="0"/>
              <a:buChar char="Ø"/>
            </a:pPr>
            <a:r>
              <a:rPr lang="en-IE" sz="2400" dirty="0">
                <a:solidFill>
                  <a:schemeClr val="bg1"/>
                </a:solidFill>
                <a:latin typeface="Tw Cen MT"/>
              </a:rPr>
              <a:t>Bystander Intervention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IE" sz="2400" dirty="0">
                <a:solidFill>
                  <a:srgbClr val="000000"/>
                </a:solidFill>
                <a:latin typeface="TW Cen MT"/>
              </a:rPr>
              <a:t>Biodiversity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IE" sz="2400" dirty="0">
                <a:solidFill>
                  <a:srgbClr val="000000"/>
                </a:solidFill>
                <a:latin typeface="TW Cen MT"/>
              </a:rPr>
              <a:t>Reflective Practice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E" sz="2900" dirty="0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CD253E-2642-9125-D1DE-75B564E04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900000">
            <a:off x="8100259" y="4335102"/>
            <a:ext cx="1585356" cy="212370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5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07038090-1F2E-8343-B3B2-8FBC04283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000">
            <a:off x="9751215" y="4301717"/>
            <a:ext cx="1517570" cy="202897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6F5E2378-3BC0-754E-4F15-93356DEFD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217" y="4502995"/>
            <a:ext cx="1747540" cy="9542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73092188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14779"/>
            <a:ext cx="9905998" cy="1131217"/>
          </a:xfrm>
        </p:spPr>
        <p:txBody>
          <a:bodyPr>
            <a:normAutofit fontScale="90000"/>
          </a:bodyPr>
          <a:lstStyle/>
          <a:p>
            <a:pPr lvl="0" algn="ctr">
              <a:tabLst>
                <a:tab pos="914400" algn="l"/>
              </a:tabLst>
              <a:defRPr>
                <a:solidFill>
                  <a:srgbClr val="000000"/>
                </a:solidFill>
                <a:effectLst/>
              </a:defRPr>
            </a:pPr>
            <a:br>
              <a:rPr lang="en-IE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IE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Once off calendar layer-</a:t>
            </a:r>
            <a:br>
              <a:rPr lang="en-IE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IE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(Other Learning  Experiences:)</a:t>
            </a:r>
            <a:br>
              <a:rPr lang="en-IE" b="1" dirty="0">
                <a:latin typeface="Garamond"/>
                <a:ea typeface="Garamond"/>
                <a:cs typeface="Garamond"/>
                <a:sym typeface="Garamond"/>
              </a:rPr>
            </a:b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09" y="1430448"/>
            <a:ext cx="8290083" cy="51306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Work experience placements (x3)</a:t>
            </a:r>
          </a:p>
          <a:p>
            <a:r>
              <a:rPr lang="en-IE" sz="2800" dirty="0">
                <a:solidFill>
                  <a:schemeClr val="bg1"/>
                </a:solidFill>
              </a:rPr>
              <a:t>Trip to the Gaeltacht (x2 nights)</a:t>
            </a:r>
            <a:endParaRPr lang="en-IE" sz="2800" dirty="0">
              <a:solidFill>
                <a:schemeClr val="bg1"/>
              </a:solidFill>
              <a:sym typeface="Cochin"/>
            </a:endParaRPr>
          </a:p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First Aid/CPR</a:t>
            </a:r>
            <a:endParaRPr lang="en-IE" sz="2800" dirty="0">
              <a:solidFill>
                <a:schemeClr val="bg1"/>
              </a:solidFill>
            </a:endParaRPr>
          </a:p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Driving School/</a:t>
            </a:r>
            <a:r>
              <a:rPr lang="en-IE" sz="2800" dirty="0">
                <a:solidFill>
                  <a:schemeClr val="bg1"/>
                </a:solidFill>
                <a:ea typeface="+mn-lt"/>
                <a:cs typeface="+mn-lt"/>
                <a:sym typeface="Cochin"/>
              </a:rPr>
              <a:t>Car Safety</a:t>
            </a:r>
            <a:r>
              <a:rPr lang="en-IE" sz="2800" dirty="0">
                <a:ea typeface="+mn-lt"/>
                <a:cs typeface="+mn-lt"/>
                <a:sym typeface="Cochin"/>
              </a:rPr>
              <a:t> </a:t>
            </a:r>
            <a:endParaRPr lang="en-IE" sz="2800" dirty="0">
              <a:ea typeface="+mn-lt"/>
              <a:cs typeface="+mn-lt"/>
            </a:endParaRPr>
          </a:p>
          <a:p>
            <a:r>
              <a:rPr lang="en-IE" sz="2800" dirty="0">
                <a:solidFill>
                  <a:schemeClr val="bg1"/>
                </a:solidFill>
              </a:rPr>
              <a:t>Swimming</a:t>
            </a:r>
          </a:p>
          <a:p>
            <a:r>
              <a:rPr lang="en-IE" sz="2800" dirty="0">
                <a:solidFill>
                  <a:schemeClr val="bg1"/>
                </a:solidFill>
              </a:rPr>
              <a:t>Apprenticeships Seminar &amp; Safe Pass </a:t>
            </a:r>
            <a:r>
              <a:rPr lang="en-IE" sz="2800" dirty="0">
                <a:solidFill>
                  <a:schemeClr val="bg1"/>
                </a:solidFill>
                <a:ea typeface="+mn-lt"/>
                <a:cs typeface="+mn-lt"/>
              </a:rPr>
              <a:t>Courses</a:t>
            </a:r>
            <a:r>
              <a:rPr lang="en-IE" sz="2800" dirty="0">
                <a:solidFill>
                  <a:schemeClr val="bg1"/>
                </a:solidFill>
              </a:rPr>
              <a:t> </a:t>
            </a:r>
          </a:p>
          <a:p>
            <a:r>
              <a:rPr lang="en-IE" sz="2800" dirty="0">
                <a:solidFill>
                  <a:schemeClr val="bg1"/>
                </a:solidFill>
              </a:rPr>
              <a:t>Cinema Trip, </a:t>
            </a:r>
            <a:r>
              <a:rPr lang="en-IE" sz="2800" dirty="0" err="1">
                <a:solidFill>
                  <a:schemeClr val="bg1"/>
                </a:solidFill>
              </a:rPr>
              <a:t>Airtastic</a:t>
            </a:r>
            <a:r>
              <a:rPr lang="en-IE" sz="2800" dirty="0">
                <a:solidFill>
                  <a:schemeClr val="bg1"/>
                </a:solidFill>
              </a:rPr>
              <a:t> &amp; Perks</a:t>
            </a:r>
          </a:p>
          <a:p>
            <a:r>
              <a:rPr lang="en-IE" sz="2800" dirty="0">
                <a:solidFill>
                  <a:schemeClr val="bg1"/>
                </a:solidFill>
              </a:rPr>
              <a:t>GAA Future Leaders </a:t>
            </a:r>
          </a:p>
          <a:p>
            <a:endParaRPr lang="en-IE" sz="3200" dirty="0">
              <a:solidFill>
                <a:schemeClr val="bg1"/>
              </a:solidFill>
            </a:endParaRPr>
          </a:p>
        </p:txBody>
      </p:sp>
      <p:pic>
        <p:nvPicPr>
          <p:cNvPr id="7170" name="Picture 2" descr="Munster Driving Campus is an off-road driving campus | Munster Driving  Campus">
            <a:extLst>
              <a:ext uri="{FF2B5EF4-FFF2-40B4-BE49-F238E27FC236}">
                <a16:creationId xmlns:a16="http://schemas.microsoft.com/office/drawing/2014/main" id="{52D1A35A-F221-4DB4-9832-A39DF49351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53" y="1430448"/>
            <a:ext cx="3905395" cy="14719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fe Pass Course | TM Health &amp; Safety">
            <a:extLst>
              <a:ext uri="{FF2B5EF4-FFF2-40B4-BE49-F238E27FC236}">
                <a16:creationId xmlns:a16="http://schemas.microsoft.com/office/drawing/2014/main" id="{A75AF494-2319-BD12-C75E-4EE19E49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50" y="2588599"/>
            <a:ext cx="2143125" cy="2143125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wimming - University of Alberta">
            <a:extLst>
              <a:ext uri="{FF2B5EF4-FFF2-40B4-BE49-F238E27FC236}">
                <a16:creationId xmlns:a16="http://schemas.microsoft.com/office/drawing/2014/main" id="{92156221-527A-D766-074F-A68ECBFC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2848673"/>
            <a:ext cx="2103225" cy="1183064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boys sitting on a bench&#10;&#10;Description automatically generated">
            <a:extLst>
              <a:ext uri="{FF2B5EF4-FFF2-40B4-BE49-F238E27FC236}">
                <a16:creationId xmlns:a16="http://schemas.microsoft.com/office/drawing/2014/main" id="{33A3A5CA-7A41-269E-A45C-23775089F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0159">
            <a:off x="8202491" y="4319205"/>
            <a:ext cx="3325041" cy="2216694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8117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85" y="509101"/>
            <a:ext cx="9905998" cy="774088"/>
          </a:xfrm>
        </p:spPr>
        <p:txBody>
          <a:bodyPr>
            <a:normAutofit fontScale="90000"/>
          </a:bodyPr>
          <a:lstStyle/>
          <a:p>
            <a:pPr lvl="0" algn="ctr">
              <a:tabLst>
                <a:tab pos="914400" algn="l"/>
              </a:tabLst>
              <a:defRPr>
                <a:solidFill>
                  <a:srgbClr val="000000"/>
                </a:solidFill>
                <a:effectLst/>
              </a:defRPr>
            </a:pPr>
            <a:r>
              <a:rPr lang="en-IE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Other Learning  Experiences:</a:t>
            </a:r>
            <a:br>
              <a:rPr lang="en-IE" b="1" dirty="0">
                <a:latin typeface="Garamond"/>
                <a:ea typeface="Garamond"/>
                <a:cs typeface="Garamond"/>
                <a:sym typeface="Garamond"/>
              </a:rPr>
            </a:b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B4DFD-E61D-4777-8751-F4856AEA9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716" y="904973"/>
            <a:ext cx="7639151" cy="565608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IE" sz="3200" dirty="0">
                <a:solidFill>
                  <a:schemeClr val="bg1"/>
                </a:solidFill>
              </a:rPr>
              <a:t>Cycle against Suicide</a:t>
            </a:r>
          </a:p>
          <a:p>
            <a:r>
              <a:rPr lang="en-IE" sz="3200" dirty="0">
                <a:solidFill>
                  <a:schemeClr val="bg1"/>
                </a:solidFill>
                <a:ea typeface="+mn-lt"/>
                <a:cs typeface="+mn-lt"/>
              </a:rPr>
              <a:t>STEM Passport for inclusion</a:t>
            </a:r>
          </a:p>
          <a:p>
            <a:r>
              <a:rPr lang="en-IE" sz="3200" dirty="0">
                <a:solidFill>
                  <a:schemeClr val="bg1"/>
                </a:solidFill>
                <a:ea typeface="+mn-lt"/>
                <a:cs typeface="+mn-lt"/>
              </a:rPr>
              <a:t>Movie Magic &amp; Law Courses </a:t>
            </a:r>
            <a:endParaRPr lang="en-IE" sz="3200" dirty="0">
              <a:solidFill>
                <a:schemeClr val="bg1"/>
              </a:solidFill>
              <a:sym typeface="Cochin"/>
            </a:endParaRPr>
          </a:p>
          <a:p>
            <a:r>
              <a:rPr lang="en-IE" sz="3200" dirty="0">
                <a:solidFill>
                  <a:schemeClr val="bg1"/>
                </a:solidFill>
              </a:rPr>
              <a:t>Waterford Greenway Cycle</a:t>
            </a:r>
          </a:p>
          <a:p>
            <a:r>
              <a:rPr lang="en-IE" sz="3200" dirty="0">
                <a:solidFill>
                  <a:schemeClr val="bg1"/>
                </a:solidFill>
              </a:rPr>
              <a:t>Segways</a:t>
            </a:r>
          </a:p>
          <a:p>
            <a:r>
              <a:rPr lang="en-IE" sz="3200" dirty="0">
                <a:solidFill>
                  <a:schemeClr val="bg1"/>
                </a:solidFill>
              </a:rPr>
              <a:t>Gym Work (Rejuvenate)</a:t>
            </a:r>
          </a:p>
          <a:p>
            <a:r>
              <a:rPr lang="en-IE" sz="3200" dirty="0">
                <a:solidFill>
                  <a:schemeClr val="bg1"/>
                </a:solidFill>
                <a:sym typeface="Cochin"/>
              </a:rPr>
              <a:t>Kayaking &amp;Team Building Skills (</a:t>
            </a:r>
            <a:r>
              <a:rPr lang="en-IE" sz="3200" dirty="0" err="1">
                <a:solidFill>
                  <a:schemeClr val="bg1"/>
                </a:solidFill>
                <a:sym typeface="Cochin"/>
              </a:rPr>
              <a:t>Ballyhass</a:t>
            </a:r>
            <a:r>
              <a:rPr lang="en-IE" sz="3200" dirty="0">
                <a:solidFill>
                  <a:schemeClr val="bg1"/>
                </a:solidFill>
                <a:sym typeface="Cochin"/>
              </a:rPr>
              <a:t>/</a:t>
            </a:r>
            <a:r>
              <a:rPr lang="en-IE" sz="3200" dirty="0" err="1">
                <a:solidFill>
                  <a:schemeClr val="bg1"/>
                </a:solidFill>
                <a:sym typeface="Cochin"/>
              </a:rPr>
              <a:t>Zipit</a:t>
            </a:r>
            <a:r>
              <a:rPr lang="en-IE" sz="3200" dirty="0">
                <a:solidFill>
                  <a:schemeClr val="bg1"/>
                </a:solidFill>
                <a:sym typeface="Cochin"/>
              </a:rPr>
              <a:t>)</a:t>
            </a:r>
          </a:p>
          <a:p>
            <a:r>
              <a:rPr lang="en-IE" sz="3200" dirty="0">
                <a:solidFill>
                  <a:schemeClr val="bg1"/>
                </a:solidFill>
                <a:sym typeface="Cochin"/>
              </a:rPr>
              <a:t>Douglas Cookery School</a:t>
            </a:r>
          </a:p>
          <a:p>
            <a:r>
              <a:rPr lang="en-IE" sz="3200" dirty="0">
                <a:solidFill>
                  <a:schemeClr val="bg1"/>
                </a:solidFill>
                <a:sym typeface="Cochin"/>
              </a:rPr>
              <a:t>Hospitality/Barista Course</a:t>
            </a:r>
          </a:p>
          <a:p>
            <a:r>
              <a:rPr lang="en-IE" sz="3200" dirty="0">
                <a:solidFill>
                  <a:schemeClr val="bg1"/>
                </a:solidFill>
                <a:sym typeface="Cochin"/>
              </a:rPr>
              <a:t>Newsletters CV construction &amp; Interview Preparation</a:t>
            </a:r>
          </a:p>
          <a:p>
            <a:endParaRPr lang="en-IE" sz="3200" dirty="0">
              <a:solidFill>
                <a:schemeClr val="bg1"/>
              </a:solidFill>
              <a:sym typeface="Cochin"/>
            </a:endParaRPr>
          </a:p>
          <a:p>
            <a:pPr marL="0" indent="0">
              <a:buNone/>
            </a:pPr>
            <a:endParaRPr lang="en-IE" sz="32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pic>
        <p:nvPicPr>
          <p:cNvPr id="4102" name="Picture 6" descr="Ballyhass Mallow | Activity Centre Cork | Outdoor Adventure Activities">
            <a:extLst>
              <a:ext uri="{FF2B5EF4-FFF2-40B4-BE49-F238E27FC236}">
                <a16:creationId xmlns:a16="http://schemas.microsoft.com/office/drawing/2014/main" id="{971F70DB-192E-45C1-95CF-6F8D4CFD5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873" y="4302082"/>
            <a:ext cx="4032326" cy="2380117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riting Your CV | Quest Recruitment">
            <a:extLst>
              <a:ext uri="{FF2B5EF4-FFF2-40B4-BE49-F238E27FC236}">
                <a16:creationId xmlns:a16="http://schemas.microsoft.com/office/drawing/2014/main" id="{B3E6BEE4-63EA-4491-ADBF-59009E6B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60" y="2790696"/>
            <a:ext cx="2269524" cy="1276607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C9B8D44-65F6-E0ED-3FAE-718F9B515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2703">
            <a:off x="4963524" y="2521350"/>
            <a:ext cx="1360714" cy="137016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00AFC00A-0CBE-9AB0-E224-B12E902C8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0000">
            <a:off x="7015714" y="1375209"/>
            <a:ext cx="1511036" cy="280851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23592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89368"/>
            <a:ext cx="9905998" cy="1216160"/>
          </a:xfrm>
        </p:spPr>
        <p:txBody>
          <a:bodyPr>
            <a:normAutofit/>
          </a:bodyPr>
          <a:lstStyle/>
          <a:p>
            <a:pPr lvl="0" algn="ctr">
              <a:tabLst>
                <a:tab pos="914400" algn="l"/>
              </a:tabLst>
              <a:defRPr>
                <a:solidFill>
                  <a:srgbClr val="000000"/>
                </a:solidFill>
                <a:effectLst/>
              </a:defRPr>
            </a:pPr>
            <a:r>
              <a:rPr lang="en-IE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Other Learning  Experiences:</a:t>
            </a:r>
            <a:br>
              <a:rPr lang="en-IE" b="1" dirty="0">
                <a:latin typeface="Garamond"/>
                <a:ea typeface="Garamond"/>
                <a:cs typeface="Garamond"/>
                <a:sym typeface="Garamond"/>
              </a:rPr>
            </a:b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B4DFD-E61D-4777-8751-F4856AEA9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834" y="1358020"/>
            <a:ext cx="15217715" cy="5915263"/>
          </a:xfrm>
          <a:effectLst>
            <a:softEdge rad="660400"/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Lift leadership </a:t>
            </a:r>
          </a:p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JFK Forensic Workshop</a:t>
            </a:r>
          </a:p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Buddy/1</a:t>
            </a:r>
            <a:r>
              <a:rPr lang="en-IE" sz="2800" baseline="30000" dirty="0">
                <a:solidFill>
                  <a:schemeClr val="bg1"/>
                </a:solidFill>
                <a:sym typeface="Cochin"/>
              </a:rPr>
              <a:t>st</a:t>
            </a:r>
            <a:r>
              <a:rPr lang="en-IE" sz="2800" dirty="0">
                <a:solidFill>
                  <a:schemeClr val="bg1"/>
                </a:solidFill>
                <a:sym typeface="Cochin"/>
              </a:rPr>
              <a:t> year merits</a:t>
            </a:r>
          </a:p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Model United Nations</a:t>
            </a:r>
            <a:endParaRPr lang="en-IE" sz="2800" dirty="0">
              <a:solidFill>
                <a:schemeClr val="bg1"/>
              </a:solidFill>
            </a:endParaRPr>
          </a:p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Charity Work/Trips/Talks</a:t>
            </a:r>
            <a:endParaRPr lang="en-IE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E" sz="2800" dirty="0">
                <a:solidFill>
                  <a:schemeClr val="bg1"/>
                </a:solidFill>
              </a:rPr>
              <a:t>(Marie Keating Foundation, Drugs Awareness, Cork Guide Dogs, Daffodil Day)</a:t>
            </a:r>
          </a:p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Enterprise Trips (</a:t>
            </a:r>
            <a:r>
              <a:rPr lang="en-IE" sz="2800" dirty="0" err="1">
                <a:solidFill>
                  <a:schemeClr val="bg1"/>
                </a:solidFill>
                <a:sym typeface="Cochin"/>
              </a:rPr>
              <a:t>Eg</a:t>
            </a:r>
            <a:r>
              <a:rPr lang="en-IE" sz="2800" dirty="0">
                <a:solidFill>
                  <a:schemeClr val="bg1"/>
                </a:solidFill>
                <a:sym typeface="Cochin"/>
              </a:rPr>
              <a:t>: APPLE &amp; LAYA)</a:t>
            </a:r>
            <a:endParaRPr lang="en-IE" sz="2800" dirty="0">
              <a:solidFill>
                <a:schemeClr val="bg1"/>
              </a:solidFill>
            </a:endParaRPr>
          </a:p>
          <a:p>
            <a:r>
              <a:rPr lang="en-IE" sz="2800" dirty="0">
                <a:solidFill>
                  <a:schemeClr val="bg1"/>
                </a:solidFill>
                <a:sym typeface="Cochin"/>
              </a:rPr>
              <a:t>Community Care (</a:t>
            </a:r>
            <a:r>
              <a:rPr lang="en-IE" sz="2800" dirty="0" err="1">
                <a:solidFill>
                  <a:schemeClr val="bg1"/>
                </a:solidFill>
                <a:sym typeface="Cochin"/>
              </a:rPr>
              <a:t>Eg</a:t>
            </a:r>
            <a:r>
              <a:rPr lang="en-IE" sz="2800" dirty="0">
                <a:solidFill>
                  <a:schemeClr val="bg1"/>
                </a:solidFill>
                <a:sym typeface="Cochin"/>
              </a:rPr>
              <a:t>: COPE Foundation &amp; Cluan Dara)</a:t>
            </a:r>
            <a:endParaRPr lang="en-IE" sz="28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09F6BC2E-C472-4D48-A584-66460453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79" y="1225803"/>
            <a:ext cx="3417405" cy="2677078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ple (Ireland)">
            <a:extLst>
              <a:ext uri="{FF2B5EF4-FFF2-40B4-BE49-F238E27FC236}">
                <a16:creationId xmlns:a16="http://schemas.microsoft.com/office/drawing/2014/main" id="{F27E9A79-5D10-48DB-8D61-E7914D51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83" y="997825"/>
            <a:ext cx="3216998" cy="17063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iFT Ireland - Leading Ireland's Future Together">
            <a:extLst>
              <a:ext uri="{FF2B5EF4-FFF2-40B4-BE49-F238E27FC236}">
                <a16:creationId xmlns:a16="http://schemas.microsoft.com/office/drawing/2014/main" id="{EF279D5F-25F6-4A43-9CC5-20B5D5A7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926" y="4604630"/>
            <a:ext cx="2552700" cy="1790700"/>
          </a:xfrm>
          <a:prstGeom prst="rect">
            <a:avLst/>
          </a:prstGeom>
          <a:noFill/>
          <a:effectLst>
            <a:softEdge rad="660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aya Healthcare to give private health insurance customers refund of up to  €510 - RSVP Live">
            <a:extLst>
              <a:ext uri="{FF2B5EF4-FFF2-40B4-BE49-F238E27FC236}">
                <a16:creationId xmlns:a16="http://schemas.microsoft.com/office/drawing/2014/main" id="{4DC65B3A-1058-4BFD-B04A-16D485DA2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75" y="2791107"/>
            <a:ext cx="2403309" cy="159829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89368"/>
            <a:ext cx="9905998" cy="1216160"/>
          </a:xfrm>
        </p:spPr>
        <p:txBody>
          <a:bodyPr>
            <a:normAutofit/>
          </a:bodyPr>
          <a:lstStyle/>
          <a:p>
            <a:pPr lvl="0" algn="ctr">
              <a:tabLst>
                <a:tab pos="914400" algn="l"/>
              </a:tabLst>
              <a:defRPr>
                <a:solidFill>
                  <a:srgbClr val="000000"/>
                </a:solidFill>
                <a:effectLst/>
              </a:defRPr>
            </a:pPr>
            <a:r>
              <a:rPr lang="en-IE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TY show/Musical:</a:t>
            </a:r>
            <a:br>
              <a:rPr lang="en-IE" b="1" dirty="0">
                <a:latin typeface="Garamond"/>
                <a:ea typeface="Garamond"/>
                <a:cs typeface="Garamond"/>
                <a:sym typeface="Garamond"/>
              </a:rPr>
            </a:br>
            <a:endParaRPr lang="en-IE" dirty="0"/>
          </a:p>
        </p:txBody>
      </p:sp>
      <p:pic>
        <p:nvPicPr>
          <p:cNvPr id="5" name="Content Placeholder 4" descr="A group of people on a stage&#10;&#10;Description automatically generated">
            <a:extLst>
              <a:ext uri="{FF2B5EF4-FFF2-40B4-BE49-F238E27FC236}">
                <a16:creationId xmlns:a16="http://schemas.microsoft.com/office/drawing/2014/main" id="{D74235D2-0F13-8DA6-4DC5-03738CA918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2786" y="923827"/>
            <a:ext cx="3206973" cy="2139884"/>
          </a:xfrm>
          <a:effectLst>
            <a:softEdge rad="660400"/>
          </a:effectLst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3DE57FA-869F-8179-9972-DAB09B25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759" y="2297784"/>
            <a:ext cx="5138928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group of people on a stage&#10;&#10;Description automatically generated">
            <a:extLst>
              <a:ext uri="{FF2B5EF4-FFF2-40B4-BE49-F238E27FC236}">
                <a16:creationId xmlns:a16="http://schemas.microsoft.com/office/drawing/2014/main" id="{FEF84955-AC49-6565-7437-E70338C71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6" y="2826053"/>
            <a:ext cx="2750804" cy="183550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1" name="Picture 10" descr="A group of girls on a stage&#10;&#10;Description automatically generated with medium confidence">
            <a:extLst>
              <a:ext uri="{FF2B5EF4-FFF2-40B4-BE49-F238E27FC236}">
                <a16:creationId xmlns:a16="http://schemas.microsoft.com/office/drawing/2014/main" id="{1E0E09AB-665B-D7B7-0FC1-5730AAE4C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64" y="4815108"/>
            <a:ext cx="2750804" cy="1835501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13" name="Picture 12" descr="A group of people on a stage&#10;&#10;Description automatically generated">
            <a:extLst>
              <a:ext uri="{FF2B5EF4-FFF2-40B4-BE49-F238E27FC236}">
                <a16:creationId xmlns:a16="http://schemas.microsoft.com/office/drawing/2014/main" id="{9923CC83-5E14-9B9F-91C2-ABF2645BE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651" y="1278592"/>
            <a:ext cx="2675298" cy="1785119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5" name="Picture 14" descr="A group of people on a stag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1A693113-D43A-16CF-548B-E59A0251F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650" y="3091547"/>
            <a:ext cx="2745786" cy="1832153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17" name="Picture 16" descr="A group of women on a stage&#10;&#10;Description automatically generated with medium confidence">
            <a:extLst>
              <a:ext uri="{FF2B5EF4-FFF2-40B4-BE49-F238E27FC236}">
                <a16:creationId xmlns:a16="http://schemas.microsoft.com/office/drawing/2014/main" id="{A7D6A06C-66D5-3D79-5AC1-D3E6F900E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631" y="4951536"/>
            <a:ext cx="2750805" cy="1835502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19" name="Picture 18" descr="A group of people on stage with microphones&#10;&#10;Description automatically generated with low confidence">
            <a:extLst>
              <a:ext uri="{FF2B5EF4-FFF2-40B4-BE49-F238E27FC236}">
                <a16:creationId xmlns:a16="http://schemas.microsoft.com/office/drawing/2014/main" id="{AB2ACEB0-71F2-AD5C-F6B1-C26762DDD7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762" y="5001918"/>
            <a:ext cx="2675300" cy="178512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21" name="Picture 20" descr="A group of people performing on a stage&#10;&#10;Description automatically generated">
            <a:extLst>
              <a:ext uri="{FF2B5EF4-FFF2-40B4-BE49-F238E27FC236}">
                <a16:creationId xmlns:a16="http://schemas.microsoft.com/office/drawing/2014/main" id="{96FFF171-440A-D39B-F924-E22E083CEB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7877" y="1008164"/>
            <a:ext cx="2954185" cy="1971209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8907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313" y="312738"/>
            <a:ext cx="9905998" cy="4578350"/>
          </a:xfr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br>
              <a:rPr lang="en-IE" sz="9600" dirty="0">
                <a:solidFill>
                  <a:srgbClr val="72675A"/>
                </a:solidFill>
              </a:rPr>
            </a:br>
            <a:endParaRPr lang="en-IE" dirty="0"/>
          </a:p>
        </p:txBody>
      </p:sp>
      <p:sp>
        <p:nvSpPr>
          <p:cNvPr id="4" name="AutoShape 2" descr="https://attachment.outlook.office.net/owa/goldenstapo@hotmail.com/service.svc/s/GetAttachmentThumbnail?id=AQMkADAwATExAGMxNy00YzM1LWNkYjktMDACLTAwCgBGAAADIIY2BiT4GkGXI%2BSd1Ms0LQcAYMgDVXDf9kKeZgs6CxC5sgAAAgEMAAAAYMgDVXDf9kKeZgs6CxC5sgAAAFPCMMQAAAABEgAQALdIS%2BWq4KVOuoDEMf5ih2U%3D&amp;thumbnailType=2&amp;X-OWA-CANARY=VBx2OaOr8kija8ly_I6k5IBPgZTZ9tMYe6YkLRMN4O1e_XTSIZyqdTOwLllgXhwK_nuhldkBnAU.&amp;token=2015aade-e692-493a-8637-e7e10fc7dc1b&amp;owa=outlook.live.com&amp;i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5" name="AutoShape 4" descr="https://attachment.outlook.office.net/owa/goldenstapo@hotmail.com/service.svc/s/GetAttachmentThumbnail?id=AQMkADAwATExAGMxNy00YzM1LWNkYjktMDACLTAwCgBGAAADIIY2BiT4GkGXI%2BSd1Ms0LQcAYMgDVXDf9kKeZgs6CxC5sgAAAgEMAAAAYMgDVXDf9kKeZgs6CxC5sgAAAFPCMMQAAAABEgAQALdIS%2BWq4KVOuoDEMf5ih2U%3D&amp;thumbnailType=2&amp;X-OWA-CANARY=VBx2OaOr8kija8ly_I6k5IBPgZTZ9tMYe6YkLRMN4O1e_XTSIZyqdTOwLllgXhwK_nuhldkBnAU.&amp;token=2015aade-e692-493a-8637-e7e10fc7dc1b&amp;owa=outlook.live.com&amp;isc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6" name="AutoShape 6" descr="https://attachment.outlook.office.net/owa/goldenstapo@hotmail.com/service.svc/s/GetAttachmentThumbnail?id=AQMkADAwATExAGMxNy00YzM1LWNkYjktMDACLTAwCgBGAAADIIY2BiT4GkGXI%2BSd1Ms0LQcAYMgDVXDf9kKeZgs6CxC5sgAAAgEMAAAAYMgDVXDf9kKeZgs6CxC5sgAAAFPCMMQAAAABEgAQALdIS%2BWq4KVOuoDEMf5ih2U%3D&amp;thumbnailType=2&amp;X-OWA-CANARY=VBx2OaOr8kija8ly_I6k5IBPgZTZ9tMYe6YkLRMN4O1e_XTSIZyqdTOwLllgXhwK_nuhldkBnAU.&amp;token=2015aade-e692-493a-8637-e7e10fc7dc1b&amp;owa=outlook.live.com&amp;isc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8" descr="https://attachment.outlook.office.net/owa/goldenstapo@hotmail.com/service.svc/s/GetAttachmentThumbnail?id=AQMkADAwATExAGMxNy00YzM1LWNkYjktMDACLTAwCgBGAAADIIY2BiT4GkGXI%2BSd1Ms0LQcAYMgDVXDf9kKeZgs6CxC5sgAAAgEMAAAAYMgDVXDf9kKeZgs6CxC5sgAAAFPCMMQAAAABEgAQALdIS%2BWq4KVOuoDEMf5ih2U%3D&amp;thumbnailType=2&amp;X-OWA-CANARY=1M6SKg0wu0-WWse2yRQx8bA83unZ9tMY7eXhanjGKziV6z6ByKNy4r0HMhhiBdvrP4JnXxZVmrw.&amp;token=2015aade-e692-493a-8637-e7e10fc7dc1b&amp;owa=outlook.live.com&amp;isc=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10" descr="https://attachment.outlook.office.net/owa/goldenstapo@hotmail.com/service.svc/s/GetAttachmentThumbnail?id=AQMkADAwATExAGMxNy00YzM1LWNkYjktMDACLTAwCgBGAAADIIY2BiT4GkGXI%2BSd1Ms0LQcAYMgDVXDf9kKeZgs6CxC5sgAAAgEMAAAAYMgDVXDf9kKeZgs6CxC5sgAAAFPCMMQAAAABEgAQALdIS%2BWq4KVOuoDEMf5ih2U%3D&amp;thumbnailType=2&amp;X-OWA-CANARY=1M6SKg0wu0-WWse2yRQx8bA83unZ9tMY7eXhanjGKziV6z6ByKNy4r0HMhhiBdvrP4JnXxZVmrw.&amp;token=2015aade-e692-493a-8637-e7e10fc7dc1b&amp;owa=outlook.live.com&amp;isc=1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9" name="Cloud Callout 8"/>
          <p:cNvSpPr/>
          <p:nvPr/>
        </p:nvSpPr>
        <p:spPr>
          <a:xfrm>
            <a:off x="612776" y="312736"/>
            <a:ext cx="8085264" cy="5761893"/>
          </a:xfrm>
          <a:prstGeom prst="cloudCallout">
            <a:avLst>
              <a:gd name="adj1" fmla="val 88117"/>
              <a:gd name="adj2" fmla="val -1377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IE" sz="3200" dirty="0">
                <a:solidFill>
                  <a:schemeClr val="bg1"/>
                </a:solidFill>
              </a:rPr>
              <a:t>“Students who have taken the TY Programme are more self-reliant learners when they enter third level education than their peers”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en-IE" sz="2000" dirty="0">
              <a:solidFill>
                <a:schemeClr val="bg1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IE" sz="2000" dirty="0">
                <a:solidFill>
                  <a:schemeClr val="bg1"/>
                </a:solidFill>
              </a:rPr>
              <a:t>(Commission on the Points System)</a:t>
            </a:r>
          </a:p>
        </p:txBody>
      </p:sp>
      <p:pic>
        <p:nvPicPr>
          <p:cNvPr id="10" name="Picture 2" descr="Image">
            <a:extLst>
              <a:ext uri="{FF2B5EF4-FFF2-40B4-BE49-F238E27FC236}">
                <a16:creationId xmlns:a16="http://schemas.microsoft.com/office/drawing/2014/main" id="{57024443-7135-429D-8FC9-FF50A415D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043" y="1143002"/>
            <a:ext cx="5599288" cy="4199466"/>
          </a:xfrm>
          <a:prstGeom prst="rect">
            <a:avLst/>
          </a:prstGeom>
          <a:noFill/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44149"/>
          </a:xfrm>
        </p:spPr>
        <p:txBody>
          <a:bodyPr/>
          <a:lstStyle/>
          <a:p>
            <a:pPr algn="ctr"/>
            <a:r>
              <a:rPr lang="en-IE" dirty="0">
                <a:solidFill>
                  <a:srgbClr val="FFC000"/>
                </a:solidFill>
              </a:rPr>
              <a:t>WHO SHOULD DO TRANSITION YEAR?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914" y="1532238"/>
            <a:ext cx="10565497" cy="50463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IE" altLang="en-US" sz="4000" dirty="0">
                <a:solidFill>
                  <a:schemeClr val="bg1"/>
                </a:solidFill>
              </a:rPr>
              <a:t>Someone who is positive &amp; who wants to gain additional skills (</a:t>
            </a:r>
            <a:r>
              <a:rPr lang="en-IE" altLang="en-US" sz="4000" dirty="0" err="1">
                <a:solidFill>
                  <a:schemeClr val="bg1"/>
                </a:solidFill>
              </a:rPr>
              <a:t>Eg</a:t>
            </a:r>
            <a:r>
              <a:rPr lang="en-IE" altLang="en-US" sz="4000" dirty="0">
                <a:solidFill>
                  <a:schemeClr val="bg1"/>
                </a:solidFill>
              </a:rPr>
              <a:t>: Leadership)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IE" altLang="en-US" sz="4000" dirty="0">
                <a:solidFill>
                  <a:schemeClr val="bg1"/>
                </a:solidFill>
              </a:rPr>
              <a:t>Someone who wants a chance to build up their CV with new experiences.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IE" altLang="en-US" sz="4000" dirty="0">
                <a:solidFill>
                  <a:schemeClr val="bg1"/>
                </a:solidFill>
              </a:rPr>
              <a:t>Someone who wants to become more confident, mature &amp; independent.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IE" altLang="en-US" sz="4000" dirty="0">
                <a:solidFill>
                  <a:schemeClr val="bg1"/>
                </a:solidFill>
              </a:rPr>
              <a:t>Someone who is willing to get involved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IE" altLang="en-US" sz="4000" dirty="0">
                <a:solidFill>
                  <a:schemeClr val="bg1"/>
                </a:solidFill>
              </a:rPr>
              <a:t>	in group activities &amp; project work.</a:t>
            </a:r>
          </a:p>
          <a:p>
            <a:pPr lvl="0"/>
            <a:endParaRPr lang="en-IE" sz="3600" dirty="0"/>
          </a:p>
          <a:p>
            <a:endParaRPr lang="en-IE" dirty="0"/>
          </a:p>
        </p:txBody>
      </p:sp>
      <p:pic>
        <p:nvPicPr>
          <p:cNvPr id="10242" name="Picture 2" descr="Benefits of a positive mindset – Metrifit Ready to Perform">
            <a:extLst>
              <a:ext uri="{FF2B5EF4-FFF2-40B4-BE49-F238E27FC236}">
                <a16:creationId xmlns:a16="http://schemas.microsoft.com/office/drawing/2014/main" id="{90062D9C-6AFD-42A5-A56E-6014A665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835" y="4752922"/>
            <a:ext cx="3061386" cy="1720499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44149"/>
          </a:xfrm>
        </p:spPr>
        <p:txBody>
          <a:bodyPr/>
          <a:lstStyle/>
          <a:p>
            <a:pPr algn="ctr"/>
            <a:r>
              <a:rPr lang="en-IE" dirty="0">
                <a:solidFill>
                  <a:srgbClr val="FFC000"/>
                </a:solidFill>
              </a:rPr>
              <a:t>WHO SHOULD DO TRANSITION YEAR!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445741"/>
            <a:ext cx="9905999" cy="513285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635000" indent="-5715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IE" altLang="en-US" sz="4000" dirty="0">
                <a:solidFill>
                  <a:schemeClr val="bg1"/>
                </a:solidFill>
              </a:rPr>
              <a:t>Someone who could benefit from spending another year to develop as a person (</a:t>
            </a:r>
            <a:r>
              <a:rPr lang="en-IE" altLang="en-US" sz="4000" dirty="0" err="1">
                <a:solidFill>
                  <a:schemeClr val="bg1"/>
                </a:solidFill>
              </a:rPr>
              <a:t>Eg</a:t>
            </a:r>
            <a:r>
              <a:rPr lang="en-IE" altLang="en-US" sz="4000" dirty="0">
                <a:solidFill>
                  <a:schemeClr val="bg1"/>
                </a:solidFill>
              </a:rPr>
              <a:t>: confidence, communication skills etc)</a:t>
            </a:r>
            <a:endParaRPr lang="en-US" dirty="0"/>
          </a:p>
          <a:p>
            <a:pPr marL="635000" indent="-5715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IE" altLang="en-US" sz="4000" dirty="0">
                <a:solidFill>
                  <a:schemeClr val="bg1"/>
                </a:solidFill>
              </a:rPr>
              <a:t>Once in a lifetime opportunity to take part in new experiences</a:t>
            </a:r>
          </a:p>
          <a:p>
            <a:pPr marL="635000" indent="-5715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IE" altLang="en-US" sz="4000" dirty="0">
                <a:solidFill>
                  <a:schemeClr val="bg1"/>
                </a:solidFill>
              </a:rPr>
              <a:t>Someone who is still unsure of what they want to do in the future &amp; wants extra time to make informed Leaving Certificate choices.</a:t>
            </a:r>
          </a:p>
          <a:p>
            <a:pPr marL="63500" indent="0">
              <a:lnSpc>
                <a:spcPct val="90000"/>
              </a:lnSpc>
              <a:buNone/>
              <a:defRPr/>
            </a:pPr>
            <a:r>
              <a:rPr lang="en-IE" altLang="en-US" sz="3200" dirty="0">
                <a:solidFill>
                  <a:schemeClr val="bg1"/>
                </a:solidFill>
              </a:rPr>
              <a:t>						</a:t>
            </a:r>
            <a:endParaRPr lang="en-IE" altLang="en-US" sz="2000" dirty="0">
              <a:solidFill>
                <a:schemeClr val="bg1"/>
              </a:solidFill>
            </a:endParaRPr>
          </a:p>
          <a:p>
            <a:pPr lvl="0"/>
            <a:endParaRPr lang="en-IE" sz="32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923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01512" y="-994661"/>
            <a:ext cx="8151805" cy="909283"/>
          </a:xfrm>
          <a:effectLst>
            <a:softEdge rad="317500"/>
          </a:effectLst>
        </p:spPr>
        <p:txBody>
          <a:bodyPr>
            <a:normAutofit/>
          </a:bodyPr>
          <a:lstStyle/>
          <a:p>
            <a:endParaRPr lang="en-IE" sz="4000" dirty="0">
              <a:solidFill>
                <a:srgbClr val="FFC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537DDD6-92E3-E461-DB3D-EA5BFCC52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9088" y="770651"/>
            <a:ext cx="3475373" cy="2621374"/>
          </a:xfrm>
          <a:effectLst>
            <a:softEdge rad="76200"/>
          </a:effectLst>
        </p:spPr>
      </p:pic>
      <p:pic>
        <p:nvPicPr>
          <p:cNvPr id="7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00D19B8-82D5-0541-35E7-202614E75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0" t="25000" r="26655" b="14286"/>
          <a:stretch/>
        </p:blipFill>
        <p:spPr>
          <a:xfrm>
            <a:off x="374577" y="749498"/>
            <a:ext cx="3433242" cy="173940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Picture 8" descr="A picture containing text, person, drink&#10;&#10;Description automatically generated">
            <a:extLst>
              <a:ext uri="{FF2B5EF4-FFF2-40B4-BE49-F238E27FC236}">
                <a16:creationId xmlns:a16="http://schemas.microsoft.com/office/drawing/2014/main" id="{6F0EF162-5E70-74C3-579F-8A37BC7F6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22" y="3958657"/>
            <a:ext cx="2743200" cy="228556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FFFA19E-D131-1DDB-B088-710645EBEB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57" r="-408" b="9239"/>
          <a:stretch/>
        </p:blipFill>
        <p:spPr>
          <a:xfrm>
            <a:off x="4279074" y="5022767"/>
            <a:ext cx="3040092" cy="1503554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1F10B2BA-50AB-A1F3-2B86-4ABAFFA5A25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717136" y="3276600"/>
            <a:ext cx="226464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AF275F2D-D02C-B5D9-911D-6D8669CBFF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26464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 descr="A picture containing clothing, person, outdoor, footwear&#10;&#10;Description automatically generated">
            <a:extLst>
              <a:ext uri="{FF2B5EF4-FFF2-40B4-BE49-F238E27FC236}">
                <a16:creationId xmlns:a16="http://schemas.microsoft.com/office/drawing/2014/main" id="{321BF1E1-27B9-D0B2-50C7-D0B233832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74" y="4369100"/>
            <a:ext cx="3304122" cy="220274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653B217-3D7F-8B25-CFE2-4AF6E1A93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7819" y="1481000"/>
            <a:ext cx="4332149" cy="28881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52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1918" y="1861295"/>
            <a:ext cx="10200503" cy="4885267"/>
          </a:xfrm>
          <a:prstGeom prst="cloudCallout">
            <a:avLst>
              <a:gd name="adj1" fmla="val -44975"/>
              <a:gd name="adj2" fmla="val -4899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mar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IE" sz="5800" dirty="0">
                <a:solidFill>
                  <a:srgbClr val="72675A"/>
                </a:solidFill>
                <a:latin typeface="Tw Cen MT (Body)"/>
              </a:rPr>
              <a:t>“</a:t>
            </a:r>
            <a:r>
              <a:rPr lang="en-GB" sz="5800" b="0" i="0" u="none" strike="noStrike" dirty="0">
                <a:solidFill>
                  <a:srgbClr val="000000"/>
                </a:solidFill>
                <a:effectLst/>
                <a:latin typeface="Tw Cen MT (Body)"/>
              </a:rPr>
              <a:t>Students who do transition year at second level get up to 40-45 more CAO points on average than those who do not and are also more likely to go on to third level education. </a:t>
            </a:r>
            <a:r>
              <a:rPr lang="en-IE" sz="5800" dirty="0">
                <a:solidFill>
                  <a:srgbClr val="72675A"/>
                </a:solidFill>
                <a:latin typeface="Tw Cen MT (Body)"/>
              </a:rPr>
              <a:t>”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IE" sz="3600" dirty="0">
              <a:solidFill>
                <a:schemeClr val="bg1"/>
              </a:solidFill>
              <a:latin typeface="Tw Cen MT (Body)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3600" dirty="0">
                <a:solidFill>
                  <a:schemeClr val="bg1"/>
                </a:solidFill>
                <a:latin typeface="Tw Cen MT (Body)"/>
              </a:rPr>
              <a:t>(</a:t>
            </a:r>
            <a:r>
              <a:rPr lang="en-GB" sz="3600" b="1" i="0" u="none" strike="noStrike" dirty="0">
                <a:solidFill>
                  <a:schemeClr val="bg1"/>
                </a:solidFill>
                <a:effectLst/>
                <a:latin typeface="Tw Cen MT (Body)"/>
              </a:rPr>
              <a:t>Economic and Social Research Institute Study</a:t>
            </a:r>
            <a:r>
              <a:rPr lang="en-IE" sz="36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2290" name="Picture 2" descr="Studyclix">
            <a:extLst>
              <a:ext uri="{FF2B5EF4-FFF2-40B4-BE49-F238E27FC236}">
                <a16:creationId xmlns:a16="http://schemas.microsoft.com/office/drawing/2014/main" id="{3F4F49B1-9F24-46C9-8B2F-53071CEE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6" y="380256"/>
            <a:ext cx="4142088" cy="2301160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6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5180246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5" name="Cloud Callout 4"/>
          <p:cNvSpPr/>
          <p:nvPr/>
        </p:nvSpPr>
        <p:spPr>
          <a:xfrm rot="21437961">
            <a:off x="1924945" y="617503"/>
            <a:ext cx="9509192" cy="5159353"/>
          </a:xfrm>
          <a:prstGeom prst="cloudCallout">
            <a:avLst>
              <a:gd name="adj1" fmla="val -58012"/>
              <a:gd name="adj2" fmla="val -44624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IE" altLang="en-US" sz="4800" dirty="0"/>
              <a:t>A brief guide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IE" altLang="en-US" sz="4800" dirty="0"/>
              <a:t>to the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IE" altLang="en-US" sz="4800" dirty="0"/>
              <a:t>Transition Year Programme 2024/2025</a:t>
            </a:r>
            <a:endParaRPr lang="en-US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3567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F71CB88-9838-8874-B515-02AED8E2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8" y="2310477"/>
            <a:ext cx="6008914" cy="3404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618518"/>
            <a:ext cx="9905998" cy="739502"/>
          </a:xfrm>
        </p:spPr>
        <p:txBody>
          <a:bodyPr>
            <a:normAutofit/>
          </a:bodyPr>
          <a:lstStyle/>
          <a:p>
            <a:pPr algn="ctr"/>
            <a:r>
              <a:rPr lang="en-IE" sz="4000" dirty="0">
                <a:solidFill>
                  <a:srgbClr val="FFC000"/>
                </a:solidFill>
              </a:rPr>
              <a:t>School tours</a:t>
            </a:r>
          </a:p>
        </p:txBody>
      </p:sp>
      <p:pic>
        <p:nvPicPr>
          <p:cNvPr id="25602" name="Picture 2" descr="C:\Users\Niamh Breathnach\Downloads\IMG_20161017_2052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2" y="3918590"/>
            <a:ext cx="4466937" cy="2521930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35 Ultimate Things to Do in Rome">
            <a:extLst>
              <a:ext uri="{FF2B5EF4-FFF2-40B4-BE49-F238E27FC236}">
                <a16:creationId xmlns:a16="http://schemas.microsoft.com/office/drawing/2014/main" id="{9B4037E6-09B6-4A52-96A6-65FA2BCAF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1" y="1025611"/>
            <a:ext cx="3491508" cy="2265100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scaling through city branding: The case of Amsterdam">
            <a:extLst>
              <a:ext uri="{FF2B5EF4-FFF2-40B4-BE49-F238E27FC236}">
                <a16:creationId xmlns:a16="http://schemas.microsoft.com/office/drawing/2014/main" id="{BA0CA6F1-57AE-4BF1-AE7A-F54B89E7D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6" y="1173162"/>
            <a:ext cx="3300356" cy="2472081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ree Walking Tour of Munich - Book Online at Civitatis.com">
            <a:extLst>
              <a:ext uri="{FF2B5EF4-FFF2-40B4-BE49-F238E27FC236}">
                <a16:creationId xmlns:a16="http://schemas.microsoft.com/office/drawing/2014/main" id="{0E6CF9CB-5A78-4D64-A3BA-9D2D5BBD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889" y="4416333"/>
            <a:ext cx="5218963" cy="177580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4F70-0F4D-0697-F459-9E707AB4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11106"/>
          </a:xfrm>
        </p:spPr>
        <p:txBody>
          <a:bodyPr/>
          <a:lstStyle/>
          <a:p>
            <a:pPr algn="ctr"/>
            <a:r>
              <a:rPr lang="en-IE" sz="3600" dirty="0">
                <a:solidFill>
                  <a:srgbClr val="FFC000"/>
                </a:solidFill>
              </a:rPr>
              <a:t>School </a:t>
            </a:r>
            <a:r>
              <a:rPr lang="en-IE" dirty="0">
                <a:solidFill>
                  <a:srgbClr val="FFC000"/>
                </a:solidFill>
              </a:rPr>
              <a:t>tour example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65F7E-FD2B-6B99-840F-DB6745122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67073"/>
            <a:ext cx="9905999" cy="4487502"/>
          </a:xfrm>
        </p:spPr>
        <p:txBody>
          <a:bodyPr/>
          <a:lstStyle/>
          <a:p>
            <a:r>
              <a:rPr lang="en-GB" dirty="0"/>
              <a:t>GTI (Group Travel Specialists) have given me the following rough price plan: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202472-DB8D-BED1-B4A7-F08FAE8F2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079928"/>
              </p:ext>
            </p:extLst>
          </p:nvPr>
        </p:nvGraphicFramePr>
        <p:xfrm>
          <a:off x="1158844" y="2037030"/>
          <a:ext cx="9888564" cy="3081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6435">
                  <a:extLst>
                    <a:ext uri="{9D8B030D-6E8A-4147-A177-3AD203B41FA5}">
                      <a16:colId xmlns:a16="http://schemas.microsoft.com/office/drawing/2014/main" val="1958364191"/>
                    </a:ext>
                  </a:extLst>
                </a:gridCol>
                <a:gridCol w="7162129">
                  <a:extLst>
                    <a:ext uri="{9D8B030D-6E8A-4147-A177-3AD203B41FA5}">
                      <a16:colId xmlns:a16="http://schemas.microsoft.com/office/drawing/2014/main" val="1502300484"/>
                    </a:ext>
                  </a:extLst>
                </a:gridCol>
              </a:tblGrid>
              <a:tr h="770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47850" algn="l"/>
                        </a:tabLst>
                      </a:pPr>
                      <a:r>
                        <a:rPr lang="en-IE" sz="2400" dirty="0">
                          <a:effectLst/>
                        </a:rPr>
                        <a:t>Destination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47850" algn="l"/>
                        </a:tabLst>
                      </a:pPr>
                      <a:r>
                        <a:rPr lang="en-IE" sz="2400" dirty="0">
                          <a:effectLst/>
                        </a:rPr>
                        <a:t>Lake Garda, </a:t>
                      </a:r>
                      <a:r>
                        <a:rPr lang="en-IE" sz="2400" dirty="0" err="1">
                          <a:effectLst/>
                        </a:rPr>
                        <a:t>Gardaland</a:t>
                      </a:r>
                      <a:r>
                        <a:rPr lang="en-IE" sz="2400" dirty="0">
                          <a:effectLst/>
                        </a:rPr>
                        <a:t> theme park &amp; Verona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2861569"/>
                  </a:ext>
                </a:extLst>
              </a:tr>
              <a:tr h="770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47850" algn="l"/>
                        </a:tabLst>
                      </a:pPr>
                      <a:r>
                        <a:rPr lang="en-IE" sz="2400" dirty="0">
                          <a:effectLst/>
                        </a:rPr>
                        <a:t>Tour dates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47850" algn="l"/>
                        </a:tabLst>
                      </a:pPr>
                      <a:r>
                        <a:rPr lang="en-IE" sz="2400" dirty="0">
                          <a:effectLst/>
                        </a:rPr>
                        <a:t>April/ May 2025???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777040"/>
                  </a:ext>
                </a:extLst>
              </a:tr>
              <a:tr h="770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47850" algn="l"/>
                        </a:tabLst>
                      </a:pPr>
                      <a:r>
                        <a:rPr lang="en-IE" sz="2400" dirty="0">
                          <a:effectLst/>
                        </a:rPr>
                        <a:t>Duration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47850" algn="l"/>
                        </a:tabLst>
                      </a:pPr>
                      <a:r>
                        <a:rPr lang="en-IE" sz="2400" dirty="0">
                          <a:effectLst/>
                        </a:rPr>
                        <a:t>4 days / 3 nights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1406604"/>
                  </a:ext>
                </a:extLst>
              </a:tr>
              <a:tr h="770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47850" algn="l"/>
                        </a:tabLst>
                      </a:pPr>
                      <a:r>
                        <a:rPr lang="en-IE" sz="2400" dirty="0">
                          <a:effectLst/>
                        </a:rPr>
                        <a:t>Tour Price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47850" algn="l"/>
                        </a:tabLst>
                      </a:pPr>
                      <a:r>
                        <a:rPr lang="en-IE" sz="2400">
                          <a:effectLst/>
                        </a:rPr>
                        <a:t>Approx €700.00pp </a:t>
                      </a:r>
                      <a:r>
                        <a:rPr lang="en-IE" sz="2400" dirty="0">
                          <a:effectLst/>
                        </a:rPr>
                        <a:t>based on 45 paying students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041605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4E1659-E18F-754A-488E-139B3763C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1541"/>
              </p:ext>
            </p:extLst>
          </p:nvPr>
        </p:nvGraphicFramePr>
        <p:xfrm>
          <a:off x="1141406" y="5118106"/>
          <a:ext cx="9905998" cy="1554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98022">
                  <a:extLst>
                    <a:ext uri="{9D8B030D-6E8A-4147-A177-3AD203B41FA5}">
                      <a16:colId xmlns:a16="http://schemas.microsoft.com/office/drawing/2014/main" val="4155051478"/>
                    </a:ext>
                  </a:extLst>
                </a:gridCol>
                <a:gridCol w="3629269">
                  <a:extLst>
                    <a:ext uri="{9D8B030D-6E8A-4147-A177-3AD203B41FA5}">
                      <a16:colId xmlns:a16="http://schemas.microsoft.com/office/drawing/2014/main" val="6200405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234054333"/>
                    </a:ext>
                  </a:extLst>
                </a:gridCol>
                <a:gridCol w="3316147">
                  <a:extLst>
                    <a:ext uri="{9D8B030D-6E8A-4147-A177-3AD203B41FA5}">
                      <a16:colId xmlns:a16="http://schemas.microsoft.com/office/drawing/2014/main" val="1831166801"/>
                    </a:ext>
                  </a:extLst>
                </a:gridCol>
              </a:tblGrid>
              <a:tr h="38247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IE" sz="2000">
                          <a:effectLst/>
                        </a:rPr>
                        <a:t>Dates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IE" sz="2000">
                          <a:effectLst/>
                        </a:rPr>
                        <a:t>Route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000" dirty="0">
                          <a:effectLst/>
                        </a:rPr>
                        <a:t>Depart / Arrive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4833503"/>
                  </a:ext>
                </a:extLst>
              </a:tr>
              <a:tr h="78934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IE" sz="2000">
                          <a:effectLst/>
                        </a:rPr>
                        <a:t>April/May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IE" sz="2000">
                          <a:effectLst/>
                        </a:rPr>
                        <a:t>Cork / Milan Bergamo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000" dirty="0">
                          <a:effectLst/>
                        </a:rPr>
                        <a:t>14.45/18.10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4372993"/>
                  </a:ext>
                </a:extLst>
              </a:tr>
              <a:tr h="38247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IE" sz="2000">
                          <a:effectLst/>
                        </a:rPr>
                        <a:t>April/May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IE" sz="2000" dirty="0">
                          <a:effectLst/>
                        </a:rPr>
                        <a:t>Bergamo/ Cork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000" dirty="0">
                          <a:effectLst/>
                        </a:rPr>
                        <a:t>10.35/12.15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9583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395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5C2F-ECDE-657B-F11C-48887B574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12341"/>
          </a:xfrm>
        </p:spPr>
        <p:txBody>
          <a:bodyPr/>
          <a:lstStyle/>
          <a:p>
            <a:r>
              <a:rPr lang="en-GB" dirty="0"/>
              <a:t>Lake Garda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0FF6-3696-F68B-AB86-C9729B373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67898"/>
            <a:ext cx="9905999" cy="5386812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0838" algn="l"/>
              </a:tabLst>
            </a:pPr>
            <a:r>
              <a:rPr kumimoji="0" lang="en-IE" altLang="en-US" sz="2400" b="1" i="0" u="none" strike="noStrike" cap="none" normalizeH="0" baseline="0" dirty="0">
                <a:ln>
                  <a:noFill/>
                </a:ln>
                <a:solidFill>
                  <a:srgbClr val="F784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Price Includes: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Return flights from Cork or Shannon to Milan Bergamo with Ryanair -     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10kg bag included 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Executive coaching throughout Tour (within EU Drivers Regulations)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nights in hotel Centro </a:t>
            </a:r>
            <a:r>
              <a:rPr kumimoji="0" lang="en-IE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Turistico</a:t>
            </a: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or similar with breakfast &amp; evening meals included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Boat cruise on Lake Garda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Excursion to </a:t>
            </a:r>
            <a:r>
              <a:rPr kumimoji="0" lang="en-IE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Malcesine</a:t>
            </a: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enjoy a ride on the Monte </a:t>
            </a:r>
            <a:r>
              <a:rPr kumimoji="0" lang="en-IE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Baldo</a:t>
            </a: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Cable Car 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Excursion to </a:t>
            </a:r>
            <a:r>
              <a:rPr kumimoji="0" lang="en-IE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Sirmione</a:t>
            </a: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enjoy free time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Day trip to Venice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Full Day at </a:t>
            </a:r>
            <a:r>
              <a:rPr kumimoji="0" lang="en-IE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Gardaland</a:t>
            </a: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Theme Park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visit to Verona with a guide. 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Itinerary planning – our experienced staff will assist with all your itinerary planning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Comprehensive Travel Insurance at Premier Plus level which means that Travel Disruption is included automatically with your tour so you’re protected in the event of certain flight cancellations or delays - T&amp;C apply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20838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24-hour emergency contact whilst abroad manned by our own GTI staff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6CE86-9730-CE3D-51F7-9483DF5C9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15636"/>
            <a:ext cx="9905999" cy="5175565"/>
          </a:xfrm>
        </p:spPr>
        <p:txBody>
          <a:bodyPr>
            <a:normAutofit fontScale="25000" lnSpcReduction="20000"/>
          </a:bodyPr>
          <a:lstStyle/>
          <a:p>
            <a:pPr indent="0">
              <a:lnSpc>
                <a:spcPct val="115000"/>
              </a:lnSpc>
              <a:buNone/>
              <a:tabLst>
                <a:tab pos="1620520" algn="l"/>
              </a:tabLst>
            </a:pPr>
            <a:r>
              <a:rPr lang="en-IE" sz="8000" dirty="0">
                <a:solidFill>
                  <a:srgbClr val="F784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Your Hotel: </a:t>
            </a:r>
            <a:r>
              <a:rPr lang="en-IE" sz="8000" dirty="0">
                <a:solidFill>
                  <a:srgbClr val="282D6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3* hotel in Lake Garda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8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https://hotellagodigardaconpiscina.it/</a:t>
            </a:r>
            <a:r>
              <a:rPr lang="en-IE" sz="8000" dirty="0">
                <a:solidFill>
                  <a:srgbClr val="282D6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</a:t>
            </a:r>
            <a:endParaRPr lang="en-GB" sz="8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8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https://www.chincherinihotels.com/hotels/park-hotel-jolanda</a:t>
            </a:r>
            <a:r>
              <a:rPr lang="en-IE" sz="8000" dirty="0">
                <a:solidFill>
                  <a:srgbClr val="282D6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sz="8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IE" sz="8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https://centro-turistico-gardesano.worhot.com/</a:t>
            </a:r>
            <a:r>
              <a:rPr lang="en-IE" sz="8000" dirty="0">
                <a:solidFill>
                  <a:srgbClr val="282D6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sz="8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Students will be accommodated in triple/quad rooms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hotel requires a security deposit on check-in of €10pp refundable on check-out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15000"/>
              </a:lnSpc>
              <a:spcAft>
                <a:spcPts val="1000"/>
              </a:spcAft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(Please note that city tourist tax applies to all those aged 14+. It costs €1pp per night; it is a local tax and needs to be paid directly to the hotel.)</a:t>
            </a:r>
            <a:endParaRPr lang="en-GB" sz="18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IE" sz="8000" dirty="0">
                <a:solidFill>
                  <a:srgbClr val="F784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Coaching:</a:t>
            </a:r>
            <a:endParaRPr lang="en-GB" sz="8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Day 1	08 hours of continuous service from airport to drop off at your 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Day 2	12 hours of continuous service from your hotel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Day 3	Transfer to the </a:t>
            </a:r>
            <a:r>
              <a:rPr lang="en-IE" sz="8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Gardaland</a:t>
            </a: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theme park 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Day 4	coach transfer from the hotel to the airport</a:t>
            </a:r>
            <a:r>
              <a:rPr lang="en-IE" sz="1800" b="1" dirty="0">
                <a:solidFill>
                  <a:srgbClr val="282D6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121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7054-46B6-BD21-8CDF-3E6F1864B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878186"/>
            <a:ext cx="9905999" cy="4913015"/>
          </a:xfrm>
        </p:spPr>
        <p:txBody>
          <a:bodyPr>
            <a:normAutofit fontScale="25000" lnSpcReduction="20000"/>
          </a:bodyPr>
          <a:lstStyle/>
          <a:p>
            <a:pPr marL="457200">
              <a:lnSpc>
                <a:spcPct val="115000"/>
              </a:lnSpc>
            </a:pPr>
            <a:r>
              <a:rPr lang="en-IE" sz="8000" b="1" dirty="0">
                <a:solidFill>
                  <a:srgbClr val="F784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Optional extras:</a:t>
            </a:r>
            <a:endParaRPr lang="en-GB" sz="8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600"/>
              </a:spcAft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number of entrances can be added or substituted into your itinerary. 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IE" sz="8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Pizza night €12.00 – evening meal.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en-IE" sz="8000" b="1" dirty="0">
                <a:solidFill>
                  <a:srgbClr val="F784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to Book:</a:t>
            </a:r>
            <a:r>
              <a:rPr lang="en-IE" sz="8000" dirty="0">
                <a:solidFill>
                  <a:srgbClr val="282D6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8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confirm, a non-refundable deposit of €250 is required from each paying person travelling. We have an online payment system where parents/guardians can pay us directly. 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Final payment of full balance must be paid 10 weeks before departure</a:t>
            </a:r>
            <a:r>
              <a:rPr lang="en-IE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en-IE" sz="8000" b="1" dirty="0">
                <a:solidFill>
                  <a:srgbClr val="F784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Terms and Conditions:</a:t>
            </a:r>
            <a:endParaRPr lang="en-GB" sz="8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GTI is fully licensed and bonded in accordance with the Commission of Aviation Regulation (TA0533)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 deposits are non-refundable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IE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Payments can be accepted by cheque / bank draft, by bank transfer or via our website - details available on request</a:t>
            </a:r>
            <a:endParaRPr lang="en-GB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724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3" y="1244600"/>
            <a:ext cx="9042400" cy="4885267"/>
          </a:xfrm>
          <a:prstGeom prst="cloudCallout">
            <a:avLst>
              <a:gd name="adj1" fmla="val 84952"/>
              <a:gd name="adj2" fmla="val 43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lvl="0" indent="0" algn="ctr">
              <a:buNone/>
              <a:defRPr sz="1800">
                <a:solidFill>
                  <a:srgbClr val="000000"/>
                </a:solidFill>
              </a:defRPr>
            </a:pPr>
            <a:r>
              <a:rPr lang="en-IE" sz="4000" dirty="0">
                <a:solidFill>
                  <a:schemeClr val="bg1"/>
                </a:solidFill>
              </a:rPr>
              <a:t>“TY is a largely positive experience in which students appreciate getting a taste for different subjects &amp; the opportunity to get work experience”</a:t>
            </a:r>
          </a:p>
          <a:p>
            <a:pPr marL="0" lvl="0" indent="0" algn="ctr">
              <a:buNone/>
              <a:defRPr sz="1800">
                <a:solidFill>
                  <a:srgbClr val="000000"/>
                </a:solidFill>
              </a:defRPr>
            </a:pPr>
            <a:r>
              <a:rPr lang="en-IE" sz="2600" dirty="0">
                <a:solidFill>
                  <a:schemeClr val="bg1"/>
                </a:solidFill>
              </a:rPr>
              <a:t>		(Irish Second Level students’ Union)</a:t>
            </a:r>
          </a:p>
        </p:txBody>
      </p:sp>
      <p:pic>
        <p:nvPicPr>
          <p:cNvPr id="11266" name="Picture 2" descr="From negative to positive - Waikato Business News">
            <a:extLst>
              <a:ext uri="{FF2B5EF4-FFF2-40B4-BE49-F238E27FC236}">
                <a16:creationId xmlns:a16="http://schemas.microsoft.com/office/drawing/2014/main" id="{DF3D4515-6A55-4AA9-AD8F-B6FB25853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29" y="4586990"/>
            <a:ext cx="4304299" cy="20528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4000" dirty="0">
                <a:solidFill>
                  <a:srgbClr val="FFC000"/>
                </a:solidFill>
              </a:rPr>
              <a:t>Post TRANSITION YEAR: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28800"/>
            <a:ext cx="8694565" cy="39624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IE" sz="14400" dirty="0">
                <a:solidFill>
                  <a:schemeClr val="bg1"/>
                </a:solidFill>
              </a:rPr>
              <a:t>“Students who do TY engage better with their studies for leaving certificate than those who do not. They spend significantly more time on homework in senior cycle &amp; are more likely to persist with difficult questions”</a:t>
            </a:r>
          </a:p>
          <a:p>
            <a:pPr marL="0" indent="0">
              <a:buNone/>
            </a:pPr>
            <a:endParaRPr lang="en-IE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E" sz="6200" dirty="0">
                <a:solidFill>
                  <a:schemeClr val="bg1"/>
                </a:solidFill>
              </a:rPr>
              <a:t>(Educational Research Centre, Dublin)</a:t>
            </a:r>
          </a:p>
          <a:p>
            <a:endParaRPr lang="en-IE" sz="4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Niamh Breathnach\Downloads\IMG_20161017_205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703" y="3717925"/>
            <a:ext cx="4186767" cy="3140075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6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425" y="1134681"/>
            <a:ext cx="3289888" cy="4255025"/>
          </a:xfrm>
        </p:spPr>
        <p:txBody>
          <a:bodyPr>
            <a:normAutofit/>
          </a:bodyPr>
          <a:lstStyle/>
          <a:p>
            <a:pPr algn="ctr"/>
            <a:r>
              <a:rPr lang="en-IE" sz="3600" dirty="0">
                <a:solidFill>
                  <a:srgbClr val="FFC000"/>
                </a:solidFill>
              </a:rPr>
              <a:t>End of year certificate</a:t>
            </a:r>
            <a:br>
              <a:rPr lang="en-IE" sz="3600" dirty="0">
                <a:solidFill>
                  <a:srgbClr val="FFC000"/>
                </a:solidFill>
              </a:rPr>
            </a:br>
            <a:br>
              <a:rPr lang="en-IE" sz="3600" dirty="0">
                <a:solidFill>
                  <a:srgbClr val="FFC000"/>
                </a:solidFill>
              </a:rPr>
            </a:br>
            <a:r>
              <a:rPr lang="en-IE" sz="3600" dirty="0"/>
              <a:t>(largely Based on Continuous assessments)</a:t>
            </a:r>
            <a:endParaRPr lang="en-IE" dirty="0"/>
          </a:p>
        </p:txBody>
      </p:sp>
      <p:graphicFrame>
        <p:nvGraphicFramePr>
          <p:cNvPr id="5" name="Subtitle 2">
            <a:extLst>
              <a:ext uri="{FF2B5EF4-FFF2-40B4-BE49-F238E27FC236}">
                <a16:creationId xmlns:a16="http://schemas.microsoft.com/office/drawing/2014/main" id="{92E994E2-3D2B-4382-B545-9B58085BBD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949000"/>
              </p:ext>
            </p:extLst>
          </p:nvPr>
        </p:nvGraphicFramePr>
        <p:xfrm>
          <a:off x="4662189" y="625204"/>
          <a:ext cx="6692748" cy="530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1511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en-IE" sz="3600" dirty="0">
                <a:solidFill>
                  <a:srgbClr val="FFC000"/>
                </a:solidFill>
              </a:rPr>
              <a:t>End of year certificate</a:t>
            </a:r>
            <a:endParaRPr lang="en-IE" dirty="0">
              <a:solidFill>
                <a:srgbClr val="FFFFFF"/>
              </a:solidFill>
            </a:endParaRPr>
          </a:p>
        </p:txBody>
      </p:sp>
      <p:graphicFrame>
        <p:nvGraphicFramePr>
          <p:cNvPr id="5" name="Subtitle 2">
            <a:extLst>
              <a:ext uri="{FF2B5EF4-FFF2-40B4-BE49-F238E27FC236}">
                <a16:creationId xmlns:a16="http://schemas.microsoft.com/office/drawing/2014/main" id="{92E994E2-3D2B-4382-B545-9B58085BBD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575628"/>
              </p:ext>
            </p:extLst>
          </p:nvPr>
        </p:nvGraphicFramePr>
        <p:xfrm>
          <a:off x="4662189" y="118533"/>
          <a:ext cx="6692748" cy="5815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38" name="Picture 2" descr="How to Create, Customize, and Brand a Course Certificate - ProProfs  Training Maker FAQs">
            <a:extLst>
              <a:ext uri="{FF2B5EF4-FFF2-40B4-BE49-F238E27FC236}">
                <a16:creationId xmlns:a16="http://schemas.microsoft.com/office/drawing/2014/main" id="{9E58F155-AE67-40DE-8013-E71D8A4E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6" y="4133578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boys sitting on a bench&#10;&#10;Description automatically generated">
            <a:extLst>
              <a:ext uri="{FF2B5EF4-FFF2-40B4-BE49-F238E27FC236}">
                <a16:creationId xmlns:a16="http://schemas.microsoft.com/office/drawing/2014/main" id="{01E3BDC5-55C9-1084-460B-E6AA4AC0D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86" y="528903"/>
            <a:ext cx="3250641" cy="2167094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445631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644844"/>
            <a:ext cx="8791575" cy="796030"/>
          </a:xfrm>
        </p:spPr>
        <p:txBody>
          <a:bodyPr>
            <a:normAutofit/>
          </a:bodyPr>
          <a:lstStyle/>
          <a:p>
            <a:pPr algn="ctr"/>
            <a:r>
              <a:rPr lang="en-IE" sz="4000" dirty="0">
                <a:solidFill>
                  <a:srgbClr val="FFC000"/>
                </a:solidFill>
              </a:rPr>
              <a:t>Cost considerations: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72A90-0307-4596-8E71-18D009DFF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1440874"/>
            <a:ext cx="8791575" cy="48075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eaLnBrk="1" hangingPunct="1"/>
            <a:r>
              <a:rPr lang="en-IE" altLang="en-US" sz="3200" b="1" u="sng" dirty="0">
                <a:solidFill>
                  <a:schemeClr val="bg1"/>
                </a:solidFill>
              </a:rPr>
              <a:t>Cost – Programme Fees do not apply.</a:t>
            </a:r>
          </a:p>
          <a:p>
            <a:pPr marL="2286000" lvl="4" indent="-457200" eaLnBrk="1" hangingPunct="1">
              <a:buFont typeface="+mj-lt"/>
              <a:buAutoNum type="arabicPeriod"/>
            </a:pPr>
            <a:r>
              <a:rPr lang="en-IE" altLang="en-US" sz="3200" dirty="0">
                <a:solidFill>
                  <a:schemeClr val="bg1"/>
                </a:solidFill>
              </a:rPr>
              <a:t>Activities spread out over the year to help with funding TY. School subsidise where possible &amp; all payments made through “WAY-to-PAY” system.</a:t>
            </a:r>
          </a:p>
          <a:p>
            <a:pPr marL="2286000" lvl="4" indent="-457200">
              <a:buFont typeface="+mj-lt"/>
              <a:buAutoNum type="arabicPeriod"/>
            </a:pPr>
            <a:r>
              <a:rPr lang="en-IE" altLang="en-US" sz="3200" dirty="0">
                <a:solidFill>
                  <a:schemeClr val="bg1"/>
                </a:solidFill>
              </a:rPr>
              <a:t>Fundraising activities encouraged to keep costs at a minimum </a:t>
            </a:r>
          </a:p>
          <a:p>
            <a:pPr marL="2286000" lvl="4" indent="-457200" eaLnBrk="1" hangingPunct="1">
              <a:buFont typeface="+mj-lt"/>
              <a:buAutoNum type="arabicPeriod"/>
            </a:pPr>
            <a:r>
              <a:rPr lang="en-IE" altLang="en-US" sz="3200" dirty="0">
                <a:solidFill>
                  <a:schemeClr val="bg1"/>
                </a:solidFill>
              </a:rPr>
              <a:t>Part-time job may help with costs</a:t>
            </a:r>
          </a:p>
          <a:p>
            <a:pPr lvl="4"/>
            <a:endParaRPr lang="en-IE" sz="32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13314" name="Picture 2" descr="Case Study: Overhead Cost Reduction | EFM Ireland">
            <a:extLst>
              <a:ext uri="{FF2B5EF4-FFF2-40B4-BE49-F238E27FC236}">
                <a16:creationId xmlns:a16="http://schemas.microsoft.com/office/drawing/2014/main" id="{D59E2EB4-F8C6-465A-A664-2605B6ED3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415">
            <a:off x="117860" y="2910668"/>
            <a:ext cx="3517128" cy="21616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>
                <a:solidFill>
                  <a:srgbClr val="FFC000"/>
                </a:solidFill>
              </a:rPr>
              <a:t>Transition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77798"/>
            <a:ext cx="9905999" cy="4561684"/>
          </a:xfrm>
        </p:spPr>
        <p:txBody>
          <a:bodyPr>
            <a:normAutofit fontScale="85000" lnSpcReduction="10000"/>
          </a:bodyPr>
          <a:lstStyle/>
          <a:p>
            <a:pPr marL="0" lvl="0" indent="0" algn="ctr">
              <a:buNone/>
            </a:pPr>
            <a:r>
              <a:rPr lang="en-IE" sz="4000" dirty="0">
                <a:solidFill>
                  <a:schemeClr val="bg1"/>
                </a:solidFill>
              </a:rPr>
              <a:t>Transition Year is an optional “one year school-based programme between Junior &amp; Senior Cycle designed to act as a bridge between the two by facilitating the smooth transition from the more dependent learning of the Junior Certificate to the more independent learning required for Senior Cycle” </a:t>
            </a:r>
          </a:p>
          <a:p>
            <a:pPr marL="0" lvl="0" indent="0">
              <a:buNone/>
            </a:pPr>
            <a:r>
              <a:rPr lang="en-IE" sz="2000" dirty="0">
                <a:solidFill>
                  <a:schemeClr val="bg1"/>
                </a:solidFill>
              </a:rPr>
              <a:t>						(Department of Education &amp; Science)</a:t>
            </a:r>
            <a:r>
              <a:rPr lang="en-IE" sz="4000" dirty="0">
                <a:solidFill>
                  <a:schemeClr val="bg1"/>
                </a:solidFill>
              </a:rPr>
              <a:t>  </a:t>
            </a:r>
          </a:p>
          <a:p>
            <a:pPr lvl="0"/>
            <a:endParaRPr lang="en-IE" sz="4000" dirty="0">
              <a:solidFill>
                <a:schemeClr val="bg1"/>
              </a:solidFill>
            </a:endParaRPr>
          </a:p>
          <a:p>
            <a:endParaRPr lang="en-IE" sz="4000" dirty="0">
              <a:solidFill>
                <a:schemeClr val="bg1"/>
              </a:solidFill>
            </a:endParaRPr>
          </a:p>
          <a:p>
            <a:pPr lvl="0"/>
            <a:endParaRPr lang="en-IE" sz="3600" dirty="0"/>
          </a:p>
          <a:p>
            <a:endParaRPr lang="en-IE" dirty="0"/>
          </a:p>
        </p:txBody>
      </p:sp>
      <p:pic>
        <p:nvPicPr>
          <p:cNvPr id="8" name="image93.jpeg"/>
          <p:cNvPicPr/>
          <p:nvPr/>
        </p:nvPicPr>
        <p:blipFill>
          <a:blip r:embed="rId2" cstate="print"/>
          <a:srcRect l="17318" r="17318"/>
          <a:stretch>
            <a:fillRect/>
          </a:stretch>
        </p:blipFill>
        <p:spPr>
          <a:xfrm>
            <a:off x="10192624" y="4563611"/>
            <a:ext cx="1711342" cy="1846364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3306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36E6-5B3F-4865-999B-95414187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FFC000"/>
                </a:solidFill>
              </a:rPr>
              <a:t>how to </a:t>
            </a:r>
            <a:r>
              <a:rPr lang="en-GB" dirty="0">
                <a:solidFill>
                  <a:srgbClr val="FFC000"/>
                </a:solidFill>
              </a:rPr>
              <a:t>help </a:t>
            </a:r>
            <a:r>
              <a:rPr lang="en-GB" sz="3600" dirty="0">
                <a:solidFill>
                  <a:srgbClr val="FFC000"/>
                </a:solidFill>
              </a:rPr>
              <a:t>your </a:t>
            </a:r>
            <a:br>
              <a:rPr lang="en-GB" sz="3600" dirty="0">
                <a:solidFill>
                  <a:srgbClr val="FFC000"/>
                </a:solidFill>
              </a:rPr>
            </a:br>
            <a:r>
              <a:rPr lang="en-GB" sz="3600" dirty="0">
                <a:solidFill>
                  <a:srgbClr val="FFC000"/>
                </a:solidFill>
              </a:rPr>
              <a:t>son/daughter in transition year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3CF34CB-5927-4774-94B3-96ED88731F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187310"/>
              </p:ext>
            </p:extLst>
          </p:nvPr>
        </p:nvGraphicFramePr>
        <p:xfrm>
          <a:off x="1141413" y="2097088"/>
          <a:ext cx="9906000" cy="369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6" name="Picture 2" descr="Parent Support">
            <a:extLst>
              <a:ext uri="{FF2B5EF4-FFF2-40B4-BE49-F238E27FC236}">
                <a16:creationId xmlns:a16="http://schemas.microsoft.com/office/drawing/2014/main" id="{FBFDBA3B-681A-4EF2-B136-E6C1003E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919" y="5314435"/>
            <a:ext cx="3533775" cy="1295400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arent and child parking bay rules explained – how to make sure you avoid a  hefty fine">
            <a:extLst>
              <a:ext uri="{FF2B5EF4-FFF2-40B4-BE49-F238E27FC236}">
                <a16:creationId xmlns:a16="http://schemas.microsoft.com/office/drawing/2014/main" id="{0031CC5E-209C-4E20-8B81-1455D90B7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1" y="4897998"/>
            <a:ext cx="2365331" cy="1786404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erson, human face, smile, outdoor&#10;&#10;Description automatically generated">
            <a:extLst>
              <a:ext uri="{FF2B5EF4-FFF2-40B4-BE49-F238E27FC236}">
                <a16:creationId xmlns:a16="http://schemas.microsoft.com/office/drawing/2014/main" id="{44A17E79-4D77-7561-6B88-25CED205E1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5" y="1394218"/>
            <a:ext cx="2365331" cy="1576887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5350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7D88-1910-5992-805E-0DD6A5E3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156651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Important work experience (We had 3 this year):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80926-5FF7-CB6B-A7EF-D8EFD5E49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897109"/>
            <a:ext cx="9369753" cy="329630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Monday 13</a:t>
            </a:r>
            <a:r>
              <a:rPr lang="en-GB" sz="4000" baseline="30000" dirty="0">
                <a:solidFill>
                  <a:schemeClr val="bg1"/>
                </a:solidFill>
              </a:rPr>
              <a:t>th</a:t>
            </a:r>
            <a:r>
              <a:rPr lang="en-GB" sz="4000" dirty="0">
                <a:solidFill>
                  <a:schemeClr val="bg1"/>
                </a:solidFill>
              </a:rPr>
              <a:t> of November (5 Days)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Tuesday 6</a:t>
            </a:r>
            <a:r>
              <a:rPr lang="en-GB" sz="4000" baseline="30000" dirty="0">
                <a:solidFill>
                  <a:schemeClr val="bg1"/>
                </a:solidFill>
              </a:rPr>
              <a:t>th</a:t>
            </a:r>
            <a:r>
              <a:rPr lang="en-GB" sz="4000" dirty="0">
                <a:solidFill>
                  <a:schemeClr val="bg1"/>
                </a:solidFill>
              </a:rPr>
              <a:t> of February (4 Days)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Monday 20</a:t>
            </a:r>
            <a:r>
              <a:rPr lang="en-GB" sz="4000" baseline="30000" dirty="0">
                <a:solidFill>
                  <a:schemeClr val="bg1"/>
                </a:solidFill>
              </a:rPr>
              <a:t>th</a:t>
            </a:r>
            <a:r>
              <a:rPr lang="en-GB" sz="4000" dirty="0">
                <a:solidFill>
                  <a:schemeClr val="bg1"/>
                </a:solidFill>
              </a:rPr>
              <a:t> of May (5 days)</a:t>
            </a:r>
          </a:p>
        </p:txBody>
      </p:sp>
    </p:spTree>
    <p:extLst>
      <p:ext uri="{BB962C8B-B14F-4D97-AF65-F5344CB8AC3E}">
        <p14:creationId xmlns:p14="http://schemas.microsoft.com/office/powerpoint/2010/main" val="3110916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/>
          <p:nvPr/>
        </p:nvSpPr>
        <p:spPr>
          <a:xfrm>
            <a:off x="1079500" y="805667"/>
            <a:ext cx="9810751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GB" sz="4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HOW TO APPLY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GB" sz="4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TRANSITION YEAR</a:t>
            </a:r>
            <a:endParaRPr kumimoji="0" sz="49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51" name="Shape 551"/>
          <p:cNvSpPr/>
          <p:nvPr/>
        </p:nvSpPr>
        <p:spPr>
          <a:xfrm>
            <a:off x="-197708" y="-55605"/>
            <a:ext cx="12767733" cy="608157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2">
              <a:lumMod val="75000"/>
              <a:alpha val="3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2520" tIns="42520" rIns="42520" bIns="4252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TY APPLICATION IS AVAILABLE ON VSWARE FROM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MONDAY 4TH</a:t>
            </a:r>
            <a:r>
              <a:rPr kumimoji="0" lang="en-GB" sz="2800" b="1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 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OF </a:t>
            </a:r>
            <a:r>
              <a:rPr lang="en-GB" sz="2800" b="1" u="sng" dirty="0">
                <a:solidFill>
                  <a:srgbClr val="000000"/>
                </a:solidFill>
                <a:latin typeface="Tw Cen MT" panose="020B0602020104020603"/>
                <a:ea typeface="+mn-lt"/>
                <a:cs typeface="+mn-lt"/>
              </a:rPr>
              <a:t>MARCH TUESDAY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12TH </a:t>
            </a:r>
            <a:r>
              <a:rPr kumimoji="0" lang="en-IE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OF </a:t>
            </a:r>
            <a:r>
              <a:rPr lang="en-IE" sz="2800" b="1" u="sng" dirty="0">
                <a:solidFill>
                  <a:prstClr val="black"/>
                </a:solidFill>
                <a:latin typeface="Tw Cen MT" panose="020B0602020104020603"/>
              </a:rPr>
              <a:t>MARCH</a:t>
            </a: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AT 3.30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7410" name="Picture 2" descr="application-form – Good Counsel College">
            <a:extLst>
              <a:ext uri="{FF2B5EF4-FFF2-40B4-BE49-F238E27FC236}">
                <a16:creationId xmlns:a16="http://schemas.microsoft.com/office/drawing/2014/main" id="{B9B9678A-D3C4-408B-8015-2980F2113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33" y="5181027"/>
            <a:ext cx="3524250" cy="1295400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20673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/>
          </p:cNvSpPr>
          <p:nvPr>
            <p:ph type="title"/>
          </p:nvPr>
        </p:nvSpPr>
        <p:spPr>
          <a:xfrm>
            <a:off x="802789" y="-1097236"/>
            <a:ext cx="9905955" cy="3429000"/>
          </a:xfrm>
          <a:prstGeom prst="rect">
            <a:avLst/>
          </a:prstGeom>
        </p:spPr>
        <p:txBody>
          <a:bodyPr/>
          <a:lstStyle/>
          <a:p>
            <a:pPr lvl="0" algn="ctr">
              <a:defRPr sz="1800" cap="none" spc="0">
                <a:solidFill>
                  <a:srgbClr val="000000"/>
                </a:solidFill>
                <a:effectLst/>
              </a:defRPr>
            </a:pPr>
            <a:endParaRPr lang="en-GB" sz="4900" spc="194" dirty="0">
              <a:solidFill>
                <a:srgbClr val="FFC000"/>
              </a:solidFill>
              <a:effectLst>
                <a:outerShdw blurRad="25400" dist="25400" dir="162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55222-C14B-401D-BAF8-9D936D451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610" y="1524000"/>
            <a:ext cx="9904459" cy="3197934"/>
          </a:xfrm>
        </p:spPr>
        <p:txBody>
          <a:bodyPr>
            <a:normAutofit/>
          </a:bodyPr>
          <a:lstStyle/>
          <a:p>
            <a:pPr algn="ctr"/>
            <a:endParaRPr lang="en-GB" sz="3600" dirty="0">
              <a:solidFill>
                <a:schemeClr val="bg1"/>
              </a:solidFill>
            </a:endParaRPr>
          </a:p>
          <a:p>
            <a:pPr algn="ctr"/>
            <a:endParaRPr lang="en-GB" sz="3600" dirty="0">
              <a:solidFill>
                <a:schemeClr val="bg1"/>
              </a:solidFill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</a:rPr>
              <a:t>If you have any questions, please email Shane.Stapleton@corketb.ie</a:t>
            </a:r>
          </a:p>
        </p:txBody>
      </p:sp>
      <p:pic>
        <p:nvPicPr>
          <p:cNvPr id="554" name="image16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1492" y="4849378"/>
            <a:ext cx="1855144" cy="13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age16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9304" y="4944627"/>
            <a:ext cx="1855144" cy="13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16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679" y="4849377"/>
            <a:ext cx="1855144" cy="13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mage16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6929" y="4944627"/>
            <a:ext cx="1855144" cy="13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824C7BF-5FB1-4694-B001-FA3A6320F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77" y="129946"/>
            <a:ext cx="5038377" cy="3197934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10864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>
                <a:solidFill>
                  <a:srgbClr val="FFC000"/>
                </a:solidFill>
              </a:rPr>
              <a:t>Benefits of transition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552" y="1677797"/>
            <a:ext cx="10812162" cy="4994851"/>
          </a:xfrm>
        </p:spPr>
        <p:txBody>
          <a:bodyPr>
            <a:normAutofit fontScale="40000" lnSpcReduction="20000"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IE" sz="8400" dirty="0">
                <a:solidFill>
                  <a:schemeClr val="bg1"/>
                </a:solidFill>
              </a:rPr>
              <a:t>Students who have taken the TY programme had a higher-grade average in the Leaving Certificate as well as an increased entry level to higher education.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IE" sz="8400" dirty="0">
                <a:solidFill>
                  <a:schemeClr val="bg1"/>
                </a:solidFill>
              </a:rPr>
              <a:t>Students are also found to take a broader range of courses at higher level than non-Transition Year students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</a:rPr>
              <a:t>			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</a:rPr>
              <a:t>			</a:t>
            </a:r>
            <a:r>
              <a:rPr lang="en-IE" sz="7000" dirty="0">
                <a:solidFill>
                  <a:schemeClr val="bg1"/>
                </a:solidFill>
              </a:rPr>
              <a:t>(Economic &amp; Social Research Institute)</a:t>
            </a:r>
          </a:p>
          <a:p>
            <a:pPr marL="0" lvl="0" indent="0" algn="ctr">
              <a:buNone/>
            </a:pPr>
            <a:endParaRPr lang="en-IE" sz="4000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IE" sz="2000" dirty="0">
                <a:solidFill>
                  <a:schemeClr val="bg1"/>
                </a:solidFill>
              </a:rPr>
              <a:t>						(</a:t>
            </a:r>
            <a:endParaRPr lang="en-IE" sz="4000" dirty="0">
              <a:solidFill>
                <a:schemeClr val="bg1"/>
              </a:solidFill>
            </a:endParaRPr>
          </a:p>
          <a:p>
            <a:endParaRPr lang="en-IE" sz="4000" dirty="0">
              <a:solidFill>
                <a:schemeClr val="bg1"/>
              </a:solidFill>
            </a:endParaRPr>
          </a:p>
          <a:p>
            <a:pPr lvl="0"/>
            <a:endParaRPr lang="en-IE" sz="3600" dirty="0"/>
          </a:p>
          <a:p>
            <a:endParaRPr lang="en-IE" dirty="0"/>
          </a:p>
        </p:txBody>
      </p:sp>
      <p:pic>
        <p:nvPicPr>
          <p:cNvPr id="8" name="image93.jpeg"/>
          <p:cNvPicPr/>
          <p:nvPr/>
        </p:nvPicPr>
        <p:blipFill>
          <a:blip r:embed="rId2" cstate="print"/>
          <a:srcRect l="17318" r="17318"/>
          <a:stretch>
            <a:fillRect/>
          </a:stretch>
        </p:blipFill>
        <p:spPr>
          <a:xfrm>
            <a:off x="9082216" y="4275438"/>
            <a:ext cx="2821750" cy="2134537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4886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F8066-8EF1-41AB-9442-88AEBC72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532" y="465668"/>
            <a:ext cx="9385043" cy="1176865"/>
          </a:xfrm>
        </p:spPr>
        <p:txBody>
          <a:bodyPr/>
          <a:lstStyle/>
          <a:p>
            <a:pPr algn="ctr"/>
            <a:r>
              <a:rPr lang="en-IE" sz="3600" dirty="0">
                <a:solidFill>
                  <a:srgbClr val="FFC000"/>
                </a:solidFill>
              </a:rPr>
              <a:t>TRANSITION YEAR OFFERS </a:t>
            </a:r>
            <a:br>
              <a:rPr lang="en-IE" sz="3600" dirty="0">
                <a:solidFill>
                  <a:srgbClr val="FFC000"/>
                </a:solidFill>
              </a:rPr>
            </a:br>
            <a:r>
              <a:rPr lang="en-IE" sz="3600" dirty="0">
                <a:solidFill>
                  <a:srgbClr val="FFC000"/>
                </a:solidFill>
              </a:rPr>
              <a:t>STUDENTS a chance to: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231" y="1642533"/>
            <a:ext cx="11140575" cy="4749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IE" altLang="en-US" sz="4000" dirty="0">
                <a:solidFill>
                  <a:schemeClr val="bg1"/>
                </a:solidFill>
              </a:rPr>
              <a:t>Experience a </a:t>
            </a:r>
            <a:r>
              <a:rPr lang="en-IE" altLang="en-US" sz="4000" u="sng" dirty="0">
                <a:solidFill>
                  <a:schemeClr val="bg1"/>
                </a:solidFill>
              </a:rPr>
              <a:t>Broad Curriculum</a:t>
            </a:r>
            <a:r>
              <a:rPr lang="en-IE" altLang="en-US" sz="4000" dirty="0">
                <a:solidFill>
                  <a:schemeClr val="bg1"/>
                </a:solidFill>
              </a:rPr>
              <a:t> of subject options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IE" altLang="en-US" sz="4000" dirty="0">
                <a:solidFill>
                  <a:schemeClr val="bg1"/>
                </a:solidFill>
              </a:rPr>
              <a:t>Develop </a:t>
            </a:r>
            <a:r>
              <a:rPr lang="en-IE" altLang="en-US" sz="4000" u="sng" dirty="0">
                <a:solidFill>
                  <a:schemeClr val="bg1"/>
                </a:solidFill>
              </a:rPr>
              <a:t>New Skills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IE" altLang="en-US" sz="4000" dirty="0">
                <a:solidFill>
                  <a:schemeClr val="bg1"/>
                </a:solidFill>
              </a:rPr>
              <a:t>Avail of </a:t>
            </a:r>
            <a:r>
              <a:rPr lang="en-IE" altLang="en-US" sz="4000" u="sng" dirty="0">
                <a:solidFill>
                  <a:schemeClr val="bg1"/>
                </a:solidFill>
              </a:rPr>
              <a:t>New Opportunities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IE" altLang="en-US" sz="4000" dirty="0">
                <a:solidFill>
                  <a:schemeClr val="bg1"/>
                </a:solidFill>
              </a:rPr>
              <a:t>Experience the </a:t>
            </a:r>
            <a:r>
              <a:rPr lang="en-IE" altLang="en-US" sz="4000" u="sng" dirty="0">
                <a:solidFill>
                  <a:schemeClr val="bg1"/>
                </a:solidFill>
              </a:rPr>
              <a:t>World of Work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IE" altLang="en-US" sz="4000" dirty="0">
                <a:solidFill>
                  <a:schemeClr val="bg1"/>
                </a:solidFill>
              </a:rPr>
              <a:t>Think about the </a:t>
            </a:r>
            <a:r>
              <a:rPr lang="en-IE" altLang="en-US" sz="4000" u="sng" dirty="0">
                <a:solidFill>
                  <a:schemeClr val="bg1"/>
                </a:solidFill>
              </a:rPr>
              <a:t>Future</a:t>
            </a:r>
            <a:r>
              <a:rPr lang="en-IE" altLang="en-US" sz="4000" dirty="0">
                <a:solidFill>
                  <a:schemeClr val="bg1"/>
                </a:solidFill>
              </a:rPr>
              <a:t> &amp; potential </a:t>
            </a:r>
            <a:r>
              <a:rPr lang="en-IE" altLang="en-US" sz="4000" u="sng" dirty="0">
                <a:solidFill>
                  <a:schemeClr val="bg1"/>
                </a:solidFill>
              </a:rPr>
              <a:t>Career Options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IE" altLang="en-US" sz="4000" dirty="0">
                <a:solidFill>
                  <a:schemeClr val="bg1"/>
                </a:solidFill>
              </a:rPr>
              <a:t>Experience the </a:t>
            </a:r>
            <a:r>
              <a:rPr lang="en-IE" altLang="en-US" sz="4000" u="sng" dirty="0">
                <a:solidFill>
                  <a:schemeClr val="bg1"/>
                </a:solidFill>
              </a:rPr>
              <a:t>World Abroad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IE" altLang="en-US" sz="4000" u="sng" dirty="0">
                <a:solidFill>
                  <a:schemeClr val="bg1"/>
                </a:solidFill>
              </a:rPr>
              <a:t>Mature</a:t>
            </a:r>
            <a:endParaRPr lang="en-GB" altLang="en-US" sz="4000" u="sng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grpSp>
        <p:nvGrpSpPr>
          <p:cNvPr id="6" name="Group 82"/>
          <p:cNvGrpSpPr/>
          <p:nvPr/>
        </p:nvGrpSpPr>
        <p:grpSpPr>
          <a:xfrm>
            <a:off x="8634957" y="2381818"/>
            <a:ext cx="2841004" cy="1478570"/>
            <a:chOff x="-139700" y="-406404"/>
            <a:chExt cx="1717854" cy="1778000"/>
          </a:xfrm>
        </p:grpSpPr>
        <p:pic>
          <p:nvPicPr>
            <p:cNvPr id="7" name="imgcol70594en1-300x196.jpg"/>
            <p:cNvPicPr/>
            <p:nvPr/>
          </p:nvPicPr>
          <p:blipFill>
            <a:blip r:embed="rId2" cstate="print">
              <a:alphaModFix amt="62934"/>
            </a:blip>
            <a:srcRect/>
            <a:stretch>
              <a:fillRect/>
            </a:stretch>
          </p:blipFill>
          <p:spPr>
            <a:xfrm>
              <a:off x="0" y="0"/>
              <a:ext cx="1438455" cy="9397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Picture 7"/>
            <p:cNvPicPr/>
            <p:nvPr/>
          </p:nvPicPr>
          <p:blipFill>
            <a:blip r:embed="rId3" cstate="print">
              <a:alphaModFix amt="62934"/>
            </a:blip>
            <a:stretch>
              <a:fillRect/>
            </a:stretch>
          </p:blipFill>
          <p:spPr>
            <a:xfrm>
              <a:off x="-139701" y="-406405"/>
              <a:ext cx="1717856" cy="1778001"/>
            </a:xfrm>
            <a:prstGeom prst="rect">
              <a:avLst/>
            </a:prstGeom>
            <a:effectLst/>
          </p:spPr>
        </p:pic>
      </p:grpSp>
      <p:pic>
        <p:nvPicPr>
          <p:cNvPr id="4" name="Picture 3" descr="MTU Cork Access Service">
            <a:extLst>
              <a:ext uri="{FF2B5EF4-FFF2-40B4-BE49-F238E27FC236}">
                <a16:creationId xmlns:a16="http://schemas.microsoft.com/office/drawing/2014/main" id="{AD3ADD96-9677-0109-9724-65820F71A2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9405938" y="5037138"/>
            <a:ext cx="1470025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413" y="135918"/>
            <a:ext cx="9905998" cy="1478570"/>
          </a:xfrm>
        </p:spPr>
        <p:txBody>
          <a:bodyPr/>
          <a:lstStyle/>
          <a:p>
            <a:pPr algn="ctr"/>
            <a:r>
              <a:rPr lang="en-IE" dirty="0">
                <a:solidFill>
                  <a:srgbClr val="FFC000"/>
                </a:solidFill>
              </a:rPr>
              <a:t>Peeling back the </a:t>
            </a:r>
            <a:br>
              <a:rPr lang="en-IE" dirty="0">
                <a:solidFill>
                  <a:srgbClr val="FFC000"/>
                </a:solidFill>
              </a:rPr>
            </a:br>
            <a:r>
              <a:rPr lang="en-IE" dirty="0">
                <a:solidFill>
                  <a:srgbClr val="FFC000"/>
                </a:solidFill>
              </a:rPr>
              <a:t>layers of the ty programme</a:t>
            </a:r>
          </a:p>
        </p:txBody>
      </p:sp>
      <p:pic>
        <p:nvPicPr>
          <p:cNvPr id="1034" name="Picture 10" descr="Programme - TY Le Chéile Secondary School">
            <a:extLst>
              <a:ext uri="{FF2B5EF4-FFF2-40B4-BE49-F238E27FC236}">
                <a16:creationId xmlns:a16="http://schemas.microsoft.com/office/drawing/2014/main" id="{133F6CD2-D4E3-466D-B3F0-966A2EBA54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11" y="1324849"/>
            <a:ext cx="8101011" cy="5397233"/>
          </a:xfrm>
          <a:prstGeom prst="rect">
            <a:avLst/>
          </a:prstGeom>
          <a:noFill/>
          <a:effectLst>
            <a:softEdge rad="596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girls in uniform&#10;&#10;Description automatically generated with medium confidence">
            <a:extLst>
              <a:ext uri="{FF2B5EF4-FFF2-40B4-BE49-F238E27FC236}">
                <a16:creationId xmlns:a16="http://schemas.microsoft.com/office/drawing/2014/main" id="{D5B32E12-84DC-C653-B4C7-673E32A0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818" y="4628236"/>
            <a:ext cx="3015310" cy="2010207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0800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48AC40-FEF1-F1C9-EEFF-3D0F2014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95369"/>
          </a:xfrm>
        </p:spPr>
        <p:txBody>
          <a:bodyPr/>
          <a:lstStyle/>
          <a:p>
            <a:pPr algn="ctr"/>
            <a:r>
              <a:rPr lang="en-IE" sz="3600" dirty="0">
                <a:solidFill>
                  <a:srgbClr val="FFC000"/>
                </a:solidFill>
              </a:rPr>
              <a:t>Core subjects- </a:t>
            </a:r>
            <a:br>
              <a:rPr lang="en-IE" sz="3600" dirty="0">
                <a:solidFill>
                  <a:srgbClr val="FFC000"/>
                </a:solidFill>
              </a:rPr>
            </a:br>
            <a:r>
              <a:rPr lang="en-IE" sz="3600" dirty="0">
                <a:solidFill>
                  <a:srgbClr val="FFC000"/>
                </a:solidFill>
              </a:rPr>
              <a:t>(Compulsory year long subjects):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CD9D9-F450-576C-5AC8-23EC9DBEF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1964894"/>
            <a:ext cx="2558135" cy="585359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core subjects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F8C31E-01D2-6B99-5EB6-4824EB67BEF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27918" y="2885813"/>
            <a:ext cx="3208735" cy="29053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>
                <a:sym typeface="Cochin"/>
              </a:rPr>
              <a:t>English	</a:t>
            </a:r>
          </a:p>
          <a:p>
            <a:pPr marL="457200" indent="-4572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>
                <a:sym typeface="Cochin"/>
              </a:rPr>
              <a:t>Irish</a:t>
            </a:r>
          </a:p>
          <a:p>
            <a:pPr marL="457200" indent="-4572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lang="en-IE" sz="4000" dirty="0">
                <a:sym typeface="Cochin"/>
              </a:rPr>
              <a:t>Maths</a:t>
            </a:r>
            <a:endParaRPr lang="en-IE" sz="4000" dirty="0"/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2E3933-6EE6-2E63-8856-479DF5D66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67105" y="1964894"/>
            <a:ext cx="3832047" cy="518247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Compulsory Subjects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1A2A1D-0D85-ACDB-FA29-EF0B07937F2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75046" y="2483141"/>
            <a:ext cx="3924997" cy="411899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lang="en-GB" sz="2000" dirty="0"/>
              <a:t>Wellbeing 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lang="en-GB" sz="2000" dirty="0"/>
              <a:t>ICDL (International Certificate of Digital Literacy)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lang="en-GB" sz="2000" dirty="0"/>
              <a:t>Work Experience/</a:t>
            </a:r>
            <a:r>
              <a:rPr lang="en-IE" sz="2000" dirty="0">
                <a:sym typeface="Cochin"/>
              </a:rPr>
              <a:t>Career Guidance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lang="en-GB" sz="2000" dirty="0"/>
              <a:t>Mini-company/Enterprise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lang="en-IE" sz="2000" dirty="0">
                <a:sym typeface="Cochin"/>
              </a:rPr>
              <a:t>Physical Education</a:t>
            </a:r>
          </a:p>
          <a:p>
            <a:pPr>
              <a:defRPr>
                <a:solidFill>
                  <a:srgbClr val="000000"/>
                </a:solidFill>
                <a:effectLst/>
              </a:defRPr>
            </a:pPr>
            <a:endParaRPr lang="en-GB" sz="1400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DE70BE-9E72-E1B7-843C-3E628DE42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2442" y="2130805"/>
            <a:ext cx="3194968" cy="66273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Other Subject Rotation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6408B0-58A0-7194-8EA3-E7282ABFA9C8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52442" y="2919370"/>
            <a:ext cx="3194968" cy="332902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French/German</a:t>
            </a:r>
          </a:p>
          <a:p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group of girls in blue sweaters&#10;&#10;Description automatically generated with medium confidence">
            <a:extLst>
              <a:ext uri="{FF2B5EF4-FFF2-40B4-BE49-F238E27FC236}">
                <a16:creationId xmlns:a16="http://schemas.microsoft.com/office/drawing/2014/main" id="{2BC5B44E-BC01-B0BB-F057-0B5DE0DC7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2970">
            <a:off x="7629235" y="3764588"/>
            <a:ext cx="4099791" cy="2733194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2056689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4000" u="sng" dirty="0">
                <a:solidFill>
                  <a:srgbClr val="FFC000"/>
                </a:solidFill>
              </a:rPr>
              <a:t>Subject sampling layer-</a:t>
            </a:r>
            <a:br>
              <a:rPr lang="en-IE" sz="4000" dirty="0">
                <a:solidFill>
                  <a:srgbClr val="FFC000"/>
                </a:solidFill>
              </a:rPr>
            </a:br>
            <a:r>
              <a:rPr lang="en-IE" sz="4000" dirty="0">
                <a:solidFill>
                  <a:srgbClr val="FFC000"/>
                </a:solidFill>
              </a:rPr>
              <a:t>(Sampling of OPTIONAL Leaving</a:t>
            </a:r>
            <a:br>
              <a:rPr lang="en-IE" sz="4000" dirty="0">
                <a:solidFill>
                  <a:srgbClr val="FFC000"/>
                </a:solidFill>
              </a:rPr>
            </a:br>
            <a:r>
              <a:rPr lang="en-IE" sz="4000" dirty="0">
                <a:solidFill>
                  <a:srgbClr val="FFC000"/>
                </a:solidFill>
              </a:rPr>
              <a:t> Certificate Examinations subjects:)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lvl="0">
              <a:defRPr>
                <a:solidFill>
                  <a:srgbClr val="000000"/>
                </a:solidFill>
                <a:effectLst/>
              </a:defRPr>
            </a:pPr>
            <a:endParaRPr lang="en-IE" sz="3200" dirty="0">
              <a:sym typeface="Cochin"/>
            </a:endParaRPr>
          </a:p>
          <a:p>
            <a:pPr lvl="0">
              <a:defRPr>
                <a:solidFill>
                  <a:srgbClr val="000000"/>
                </a:solidFill>
                <a:effectLst/>
              </a:defRPr>
            </a:pPr>
            <a:endParaRPr lang="en-IE" sz="3200" dirty="0">
              <a:sym typeface="Cochin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BC7C9B-FAD8-4945-8064-B249497F77A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41936" y="2380378"/>
            <a:ext cx="3208735" cy="392604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3800" dirty="0">
                <a:sym typeface="Cochin"/>
              </a:rPr>
              <a:t>History		</a:t>
            </a:r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3800" dirty="0">
                <a:sym typeface="Cochin"/>
              </a:rPr>
              <a:t>Geography</a:t>
            </a:r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3800" dirty="0">
                <a:sym typeface="Cochin"/>
              </a:rPr>
              <a:t>Home Economics
Music</a:t>
            </a:r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3800" dirty="0">
                <a:sym typeface="Cochin"/>
              </a:rPr>
              <a:t>LC PE</a:t>
            </a:r>
          </a:p>
          <a:p>
            <a:pPr>
              <a:buFont typeface="Wingdings" panose="05000000000000000000" pitchFamily="2" charset="2"/>
              <a:buChar char="Ø"/>
              <a:defRPr>
                <a:solidFill>
                  <a:srgbClr val="000000"/>
                </a:solidFill>
                <a:effectLst/>
              </a:defRPr>
            </a:pPr>
            <a:r>
              <a:rPr lang="en-IE" sz="3800" dirty="0">
                <a:sym typeface="Cochin"/>
              </a:rPr>
              <a:t>Computer Science</a:t>
            </a: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36A143-6434-4E65-8AE2-B9A0B645B62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52443" y="2380378"/>
            <a:ext cx="3194968" cy="39260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Art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Biology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Chemistry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Physics</a:t>
            </a:r>
            <a:endParaRPr lang="en-IE" sz="29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Agricultural </a:t>
            </a:r>
            <a:endParaRPr lang="en-IE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	Science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01635CF-942A-4603-8E73-75AAC0A306A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03738" y="2380378"/>
            <a:ext cx="3195637" cy="39260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Construction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Engineering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DCG</a:t>
            </a:r>
            <a:endParaRPr lang="en-IE" sz="29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Business</a:t>
            </a:r>
            <a:endParaRPr lang="en-IE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Economics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  <a:sym typeface="Cochin"/>
              </a:rPr>
              <a:t>Accounting</a:t>
            </a:r>
            <a:endParaRPr lang="en-GB" sz="29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E" sz="2900" dirty="0">
                <a:solidFill>
                  <a:schemeClr val="bg1"/>
                </a:solidFill>
              </a:rPr>
              <a:t>LCVP</a:t>
            </a:r>
          </a:p>
        </p:txBody>
      </p:sp>
      <p:pic>
        <p:nvPicPr>
          <p:cNvPr id="9218" name="Picture 2" descr="DCG Solutions - Posts | Facebook">
            <a:extLst>
              <a:ext uri="{FF2B5EF4-FFF2-40B4-BE49-F238E27FC236}">
                <a16:creationId xmlns:a16="http://schemas.microsoft.com/office/drawing/2014/main" id="{D011B58F-ECBD-42C3-85D6-E1F0EDA3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0347">
            <a:off x="10104693" y="2673537"/>
            <a:ext cx="1879129" cy="15048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8348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F49AD-1E40-4A81-B934-AED923C5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29" y="404068"/>
            <a:ext cx="9905998" cy="1018573"/>
          </a:xfrm>
        </p:spPr>
        <p:txBody>
          <a:bodyPr>
            <a:normAutofit fontScale="90000"/>
          </a:bodyPr>
          <a:lstStyle/>
          <a:p>
            <a:pPr algn="ctr"/>
            <a:br>
              <a:rPr lang="en-IE" sz="3600" dirty="0">
                <a:solidFill>
                  <a:schemeClr val="bg1"/>
                </a:solidFill>
              </a:rPr>
            </a:br>
            <a:r>
              <a:rPr lang="en-IE" dirty="0">
                <a:solidFill>
                  <a:srgbClr val="FFC000"/>
                </a:solidFill>
              </a:rPr>
              <a:t>students who completed transition year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687" y="1569978"/>
            <a:ext cx="9905999" cy="4084202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en-IE" sz="4000" dirty="0">
                <a:solidFill>
                  <a:schemeClr val="bg1"/>
                </a:solidFill>
              </a:rPr>
              <a:t>“were more likely to retain subjects at higher level, to move from Ordinary level to Higher level &amp; from Foundation to Ordinary Level. </a:t>
            </a:r>
          </a:p>
          <a:p>
            <a:pPr lvl="0"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en-IE" sz="4000" dirty="0">
                <a:solidFill>
                  <a:schemeClr val="bg1"/>
                </a:solidFill>
              </a:rPr>
              <a:t>“were also more likely to take up subjects which they had not taken before”</a:t>
            </a:r>
          </a:p>
          <a:p>
            <a:pPr marL="3657600" lvl="8" indent="0">
              <a:buNone/>
              <a:defRPr sz="1800">
                <a:solidFill>
                  <a:srgbClr val="000000"/>
                </a:solidFill>
              </a:defRPr>
            </a:pPr>
            <a:r>
              <a:rPr lang="en-GB" b="1" i="0" dirty="0">
                <a:effectLst/>
                <a:latin typeface="lato"/>
              </a:rPr>
              <a:t>(National Council for Curriculum and Assessment)</a:t>
            </a:r>
            <a:endParaRPr lang="en-IE" dirty="0">
              <a:solidFill>
                <a:srgbClr val="72675A"/>
              </a:solidFill>
            </a:endParaRPr>
          </a:p>
          <a:p>
            <a:endParaRPr lang="en-IE" dirty="0"/>
          </a:p>
        </p:txBody>
      </p:sp>
      <p:pic>
        <p:nvPicPr>
          <p:cNvPr id="2050" name="Picture 2" descr="C:\Users\Niamh Breathnach\Downloads\Screenshot_20161018-0056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174" y="2625753"/>
            <a:ext cx="1893028" cy="33653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8032703-8f1a-4ffa-84fe-168d7c10236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AC7C6A3C2F4841911F771EBC7DB181" ma:contentTypeVersion="14" ma:contentTypeDescription="Create a new document." ma:contentTypeScope="" ma:versionID="3fc655d2168227de8eb8f7196de98904">
  <xsd:schema xmlns:xsd="http://www.w3.org/2001/XMLSchema" xmlns:xs="http://www.w3.org/2001/XMLSchema" xmlns:p="http://schemas.microsoft.com/office/2006/metadata/properties" xmlns:ns3="f8032703-8f1a-4ffa-84fe-168d7c102368" xmlns:ns4="2a896fa2-c37f-43a4-b832-a3db5d7cfaa4" targetNamespace="http://schemas.microsoft.com/office/2006/metadata/properties" ma:root="true" ma:fieldsID="4d175e047e97dd7994f3ddfd71538734" ns3:_="" ns4:_="">
    <xsd:import namespace="f8032703-8f1a-4ffa-84fe-168d7c102368"/>
    <xsd:import namespace="2a896fa2-c37f-43a4-b832-a3db5d7cfa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32703-8f1a-4ffa-84fe-168d7c1023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96fa2-c37f-43a4-b832-a3db5d7cfaa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A4702F-3783-4545-BBEA-34DE3BF94F3A}">
  <ds:schemaRefs>
    <ds:schemaRef ds:uri="http://purl.org/dc/elements/1.1/"/>
    <ds:schemaRef ds:uri="http://schemas.microsoft.com/office/2006/metadata/properties"/>
    <ds:schemaRef ds:uri="http://purl.org/dc/terms/"/>
    <ds:schemaRef ds:uri="2a896fa2-c37f-43a4-b832-a3db5d7cfaa4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8032703-8f1a-4ffa-84fe-168d7c10236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13587F-62FB-42D6-AC91-1F13557CC3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032703-8f1a-4ffa-84fe-168d7c102368"/>
    <ds:schemaRef ds:uri="2a896fa2-c37f-43a4-b832-a3db5d7cf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609A10-1762-4C5F-BA53-C0A8D9C076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1557</Words>
  <Application>Microsoft Office PowerPoint</Application>
  <PresentationFormat>Widescreen</PresentationFormat>
  <Paragraphs>235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Cochin</vt:lpstr>
      <vt:lpstr>Garamond</vt:lpstr>
      <vt:lpstr>lato</vt:lpstr>
      <vt:lpstr>Symbol</vt:lpstr>
      <vt:lpstr>TW Cen MT</vt:lpstr>
      <vt:lpstr>TW Cen MT</vt:lpstr>
      <vt:lpstr>Tw Cen MT (Body)</vt:lpstr>
      <vt:lpstr>Wingdings</vt:lpstr>
      <vt:lpstr>Wingdings,Sans-Serif</vt:lpstr>
      <vt:lpstr>Circuit</vt:lpstr>
      <vt:lpstr>PowerPoint Presentation</vt:lpstr>
      <vt:lpstr>PowerPoint Presentation</vt:lpstr>
      <vt:lpstr>Transition year</vt:lpstr>
      <vt:lpstr>Benefits of transition year</vt:lpstr>
      <vt:lpstr>TRANSITION YEAR OFFERS  STUDENTS a chance to:</vt:lpstr>
      <vt:lpstr>Peeling back the  layers of the ty programme</vt:lpstr>
      <vt:lpstr>Core subjects-  (Compulsory year long subjects):</vt:lpstr>
      <vt:lpstr>Subject sampling layer- (Sampling of OPTIONAL Leaving  Certificate Examinations subjects:)</vt:lpstr>
      <vt:lpstr> students who completed transition year</vt:lpstr>
      <vt:lpstr>TY Specific Layer- (Sampling of Other topics/subjects)</vt:lpstr>
      <vt:lpstr> Once off calendar layer- (Other Learning  Experiences:) </vt:lpstr>
      <vt:lpstr>Other Learning  Experiences: </vt:lpstr>
      <vt:lpstr>Other Learning  Experiences: </vt:lpstr>
      <vt:lpstr>TY show/Musical: </vt:lpstr>
      <vt:lpstr> </vt:lpstr>
      <vt:lpstr>WHO SHOULD DO TRANSITION YEAR? </vt:lpstr>
      <vt:lpstr>WHO SHOULD DO TRANSITION YEAR!</vt:lpstr>
      <vt:lpstr>PowerPoint Presentation</vt:lpstr>
      <vt:lpstr>PowerPoint Presentation</vt:lpstr>
      <vt:lpstr>School tours</vt:lpstr>
      <vt:lpstr>School tour example</vt:lpstr>
      <vt:lpstr>Lake Garda</vt:lpstr>
      <vt:lpstr>PowerPoint Presentation</vt:lpstr>
      <vt:lpstr>PowerPoint Presentation</vt:lpstr>
      <vt:lpstr>PowerPoint Presentation</vt:lpstr>
      <vt:lpstr>Post TRANSITION YEAR:</vt:lpstr>
      <vt:lpstr>End of year certificate  (largely Based on Continuous assessments)</vt:lpstr>
      <vt:lpstr>End of year certificate</vt:lpstr>
      <vt:lpstr>Cost considerations:</vt:lpstr>
      <vt:lpstr>how to help your  son/daughter in transition year</vt:lpstr>
      <vt:lpstr>Important work experience (We had 3 this year):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Stapleton ( Colaiste An Chraoibhin, Teacher )</dc:creator>
  <cp:lastModifiedBy>Liz O'Riordan</cp:lastModifiedBy>
  <cp:revision>287</cp:revision>
  <dcterms:created xsi:type="dcterms:W3CDTF">2021-01-25T19:28:08Z</dcterms:created>
  <dcterms:modified xsi:type="dcterms:W3CDTF">2024-03-04T13:34:31Z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0x010100F8AC7C6A3C2F4841911F771EBC7DB181</vt:lpwstr>
  </property>
</Properties>
</file>